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x="18288000" cy="10287000"/>
  <p:notesSz cx="6858000" cy="9144000"/>
  <p:embeddedFontLst>
    <p:embeddedFont>
      <p:font typeface="Buenard Bold" charset="1" panose="02000000000000000000"/>
      <p:regular r:id="rId43"/>
    </p:embeddedFont>
    <p:embeddedFont>
      <p:font typeface="Arial MT Pro" charset="1" panose="020B0502020202020204"/>
      <p:regular r:id="rId44"/>
    </p:embeddedFont>
    <p:embeddedFont>
      <p:font typeface="Arial MT Pro Bold" charset="1" panose="020B0802020202020204"/>
      <p:regular r:id="rId45"/>
    </p:embeddedFont>
    <p:embeddedFont>
      <p:font typeface="Buenard" charset="1" panose="02000000000000000000"/>
      <p:regular r:id="rId46"/>
    </p:embeddedFont>
    <p:embeddedFont>
      <p:font typeface="Public Sans" charset="1" panose="00000000000000000000"/>
      <p:regular r:id="rId47"/>
    </p:embeddedFont>
    <p:embeddedFont>
      <p:font typeface="Arimo Bold" charset="1" panose="020B0704020202020204"/>
      <p:regular r:id="rId48"/>
    </p:embeddedFont>
    <p:embeddedFont>
      <p:font typeface="Arimo" charset="1" panose="020B0604020202020204"/>
      <p:regular r:id="rId49"/>
    </p:embeddedFont>
    <p:embeddedFont>
      <p:font typeface="Arimo Italics" charset="1" panose="020B0604020202090204"/>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3.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4.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6.png" Type="http://schemas.openxmlformats.org/officeDocument/2006/relationships/image"/><Relationship Id="rId4" Target="../media/image27.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8.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9.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0.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1.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3.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5.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6.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7.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8.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0.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1.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 Id="rId9"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png" Type="http://schemas.openxmlformats.org/officeDocument/2006/relationships/image"/><Relationship Id="rId4" Target="../media/image1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5400000">
            <a:off x="15481713" y="4440323"/>
            <a:ext cx="4912930" cy="1357755"/>
          </a:xfrm>
          <a:custGeom>
            <a:avLst/>
            <a:gdLst/>
            <a:ahLst/>
            <a:cxnLst/>
            <a:rect r="r" b="b" t="t" l="l"/>
            <a:pathLst>
              <a:path h="1357755" w="4912930">
                <a:moveTo>
                  <a:pt x="0" y="0"/>
                </a:moveTo>
                <a:lnTo>
                  <a:pt x="4912929" y="0"/>
                </a:lnTo>
                <a:lnTo>
                  <a:pt x="4912929" y="1357755"/>
                </a:lnTo>
                <a:lnTo>
                  <a:pt x="0" y="13577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5400000">
            <a:off x="16300970" y="4529155"/>
            <a:ext cx="3974060" cy="1180091"/>
          </a:xfrm>
          <a:custGeom>
            <a:avLst/>
            <a:gdLst/>
            <a:ahLst/>
            <a:cxnLst/>
            <a:rect r="r" b="b" t="t" l="l"/>
            <a:pathLst>
              <a:path h="1180091" w="3974060">
                <a:moveTo>
                  <a:pt x="0" y="0"/>
                </a:moveTo>
                <a:lnTo>
                  <a:pt x="3974060" y="0"/>
                </a:lnTo>
                <a:lnTo>
                  <a:pt x="3974060" y="1180090"/>
                </a:lnTo>
                <a:lnTo>
                  <a:pt x="0" y="118009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15771576" y="7770576"/>
            <a:ext cx="2516424" cy="2516424"/>
          </a:xfrm>
          <a:custGeom>
            <a:avLst/>
            <a:gdLst/>
            <a:ahLst/>
            <a:cxnLst/>
            <a:rect r="r" b="b" t="t" l="l"/>
            <a:pathLst>
              <a:path h="2516424" w="2516424">
                <a:moveTo>
                  <a:pt x="0" y="0"/>
                </a:moveTo>
                <a:lnTo>
                  <a:pt x="2516424" y="0"/>
                </a:lnTo>
                <a:lnTo>
                  <a:pt x="2516424" y="2516424"/>
                </a:lnTo>
                <a:lnTo>
                  <a:pt x="0" y="2516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true" flipV="true" rot="-5400000">
            <a:off x="-2106642" y="4440323"/>
            <a:ext cx="4912930" cy="1357755"/>
          </a:xfrm>
          <a:custGeom>
            <a:avLst/>
            <a:gdLst/>
            <a:ahLst/>
            <a:cxnLst/>
            <a:rect r="r" b="b" t="t" l="l"/>
            <a:pathLst>
              <a:path h="1357755" w="4912930">
                <a:moveTo>
                  <a:pt x="4912929" y="1357755"/>
                </a:moveTo>
                <a:lnTo>
                  <a:pt x="0" y="1357755"/>
                </a:lnTo>
                <a:lnTo>
                  <a:pt x="0" y="0"/>
                </a:lnTo>
                <a:lnTo>
                  <a:pt x="4912929" y="0"/>
                </a:lnTo>
                <a:lnTo>
                  <a:pt x="4912929" y="1357755"/>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5" id="15"/>
          <p:cNvSpPr/>
          <p:nvPr/>
        </p:nvSpPr>
        <p:spPr>
          <a:xfrm flipH="false" flipV="false" rot="-5400000">
            <a:off x="-1987030" y="4553455"/>
            <a:ext cx="3974060" cy="1180091"/>
          </a:xfrm>
          <a:custGeom>
            <a:avLst/>
            <a:gdLst/>
            <a:ahLst/>
            <a:cxnLst/>
            <a:rect r="r" b="b" t="t" l="l"/>
            <a:pathLst>
              <a:path h="1180091" w="3974060">
                <a:moveTo>
                  <a:pt x="0" y="0"/>
                </a:moveTo>
                <a:lnTo>
                  <a:pt x="3974060" y="0"/>
                </a:lnTo>
                <a:lnTo>
                  <a:pt x="3974060" y="1180090"/>
                </a:lnTo>
                <a:lnTo>
                  <a:pt x="0" y="118009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7116764" y="557897"/>
            <a:ext cx="2725909" cy="941606"/>
          </a:xfrm>
          <a:custGeom>
            <a:avLst/>
            <a:gdLst/>
            <a:ahLst/>
            <a:cxnLst/>
            <a:rect r="r" b="b" t="t" l="l"/>
            <a:pathLst>
              <a:path h="941606" w="2725909">
                <a:moveTo>
                  <a:pt x="0" y="0"/>
                </a:moveTo>
                <a:lnTo>
                  <a:pt x="2725909" y="0"/>
                </a:lnTo>
                <a:lnTo>
                  <a:pt x="2725909" y="941606"/>
                </a:lnTo>
                <a:lnTo>
                  <a:pt x="0" y="941606"/>
                </a:lnTo>
                <a:lnTo>
                  <a:pt x="0" y="0"/>
                </a:lnTo>
                <a:close/>
              </a:path>
            </a:pathLst>
          </a:custGeom>
          <a:blipFill>
            <a:blip r:embed="rId9"/>
            <a:stretch>
              <a:fillRect l="0" t="0" r="0" b="0"/>
            </a:stretch>
          </a:blipFill>
        </p:spPr>
      </p:sp>
      <p:sp>
        <p:nvSpPr>
          <p:cNvPr name="TextBox 17" id="17"/>
          <p:cNvSpPr txBox="true"/>
          <p:nvPr/>
        </p:nvSpPr>
        <p:spPr>
          <a:xfrm rot="0">
            <a:off x="3127933" y="2605585"/>
            <a:ext cx="11593478" cy="2924987"/>
          </a:xfrm>
          <a:prstGeom prst="rect">
            <a:avLst/>
          </a:prstGeom>
        </p:spPr>
        <p:txBody>
          <a:bodyPr anchor="t" rtlCol="false" tIns="0" lIns="0" bIns="0" rIns="0">
            <a:spAutoFit/>
          </a:bodyPr>
          <a:lstStyle/>
          <a:p>
            <a:pPr algn="ctr">
              <a:lnSpc>
                <a:spcPts val="4680"/>
              </a:lnSpc>
              <a:spcBef>
                <a:spcPct val="0"/>
              </a:spcBef>
            </a:pPr>
            <a:r>
              <a:rPr lang="en-US" b="true" sz="3343">
                <a:solidFill>
                  <a:srgbClr val="000000"/>
                </a:solidFill>
                <a:latin typeface="Buenard Bold"/>
                <a:ea typeface="Buenard Bold"/>
                <a:cs typeface="Buenard Bold"/>
                <a:sym typeface="Buenard Bold"/>
              </a:rPr>
              <a:t>VILNIAUS LOPŠELIO-DARŽELIO „PUŠAITĖ”</a:t>
            </a:r>
          </a:p>
          <a:p>
            <a:pPr algn="ctr">
              <a:lnSpc>
                <a:spcPts val="4680"/>
              </a:lnSpc>
              <a:spcBef>
                <a:spcPct val="0"/>
              </a:spcBef>
            </a:pPr>
            <a:r>
              <a:rPr lang="en-US" b="true" sz="3343">
                <a:solidFill>
                  <a:srgbClr val="000000"/>
                </a:solidFill>
                <a:latin typeface="Buenard Bold"/>
                <a:ea typeface="Buenard Bold"/>
                <a:cs typeface="Buenard Bold"/>
                <a:sym typeface="Buenard Bold"/>
              </a:rPr>
              <a:t>IR VILNIAUS MIESTO IKIMOKYKLINIO UGDYMO ĮSTAIGŲ</a:t>
            </a:r>
          </a:p>
          <a:p>
            <a:pPr algn="ctr">
              <a:lnSpc>
                <a:spcPts val="4680"/>
              </a:lnSpc>
              <a:spcBef>
                <a:spcPct val="0"/>
              </a:spcBef>
            </a:pPr>
            <a:r>
              <a:rPr lang="en-US" b="true" sz="3343">
                <a:solidFill>
                  <a:srgbClr val="000000"/>
                </a:solidFill>
                <a:latin typeface="Buenard Bold"/>
                <a:ea typeface="Buenard Bold"/>
                <a:cs typeface="Buenard Bold"/>
                <a:sym typeface="Buenard Bold"/>
              </a:rPr>
              <a:t>PERSONALO PATIRČIŲ</a:t>
            </a:r>
          </a:p>
          <a:p>
            <a:pPr algn="ctr">
              <a:lnSpc>
                <a:spcPts val="4680"/>
              </a:lnSpc>
              <a:spcBef>
                <a:spcPct val="0"/>
              </a:spcBef>
            </a:pPr>
            <a:r>
              <a:rPr lang="en-US" b="true" sz="3343">
                <a:solidFill>
                  <a:srgbClr val="000000"/>
                </a:solidFill>
                <a:latin typeface="Buenard Bold"/>
                <a:ea typeface="Buenard Bold"/>
                <a:cs typeface="Buenard Bold"/>
                <a:sym typeface="Buenard Bold"/>
              </a:rPr>
              <a:t>BEI SAVIJAUTOS STEBĖSENOS TYRIMO</a:t>
            </a:r>
          </a:p>
          <a:p>
            <a:pPr algn="ctr">
              <a:lnSpc>
                <a:spcPts val="4680"/>
              </a:lnSpc>
              <a:spcBef>
                <a:spcPct val="0"/>
              </a:spcBef>
            </a:pPr>
            <a:r>
              <a:rPr lang="en-US" b="true" sz="3343">
                <a:solidFill>
                  <a:srgbClr val="000000"/>
                </a:solidFill>
                <a:latin typeface="Buenard Bold"/>
                <a:ea typeface="Buenard Bold"/>
                <a:cs typeface="Buenard Bold"/>
                <a:sym typeface="Buenard Bold"/>
              </a:rPr>
              <a:t>DUOMENŲ LYGINAMOJI ANALIZĖ</a:t>
            </a:r>
          </a:p>
        </p:txBody>
      </p:sp>
      <p:sp>
        <p:nvSpPr>
          <p:cNvPr name="TextBox 18" id="18"/>
          <p:cNvSpPr txBox="true"/>
          <p:nvPr/>
        </p:nvSpPr>
        <p:spPr>
          <a:xfrm rot="0">
            <a:off x="8175524" y="8905875"/>
            <a:ext cx="2289754" cy="581025"/>
          </a:xfrm>
          <a:prstGeom prst="rect">
            <a:avLst/>
          </a:prstGeom>
        </p:spPr>
        <p:txBody>
          <a:bodyPr anchor="t" rtlCol="false" tIns="0" lIns="0" bIns="0" rIns="0">
            <a:spAutoFit/>
          </a:bodyPr>
          <a:lstStyle/>
          <a:p>
            <a:pPr algn="just">
              <a:lnSpc>
                <a:spcPts val="4200"/>
              </a:lnSpc>
            </a:pPr>
            <a:r>
              <a:rPr lang="en-US" sz="3000">
                <a:solidFill>
                  <a:srgbClr val="000000"/>
                </a:solidFill>
                <a:latin typeface="Arial MT Pro"/>
                <a:ea typeface="Arial MT Pro"/>
                <a:cs typeface="Arial MT Pro"/>
                <a:sym typeface="Arial MT Pro"/>
              </a:rPr>
              <a:t>2026, Vilnius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691947" y="1841001"/>
            <a:ext cx="13652285" cy="7696476"/>
          </a:xfrm>
          <a:custGeom>
            <a:avLst/>
            <a:gdLst/>
            <a:ahLst/>
            <a:cxnLst/>
            <a:rect r="r" b="b" t="t" l="l"/>
            <a:pathLst>
              <a:path h="7696476" w="13652285">
                <a:moveTo>
                  <a:pt x="0" y="0"/>
                </a:moveTo>
                <a:lnTo>
                  <a:pt x="13652285" y="0"/>
                </a:lnTo>
                <a:lnTo>
                  <a:pt x="13652285" y="7696476"/>
                </a:lnTo>
                <a:lnTo>
                  <a:pt x="0" y="7696476"/>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4029686" y="718865"/>
            <a:ext cx="11698176"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PERSONALO BENDROS REKOMENDACIJOS (1)</a:t>
            </a:r>
          </a:p>
        </p:txBody>
      </p:sp>
      <p:sp>
        <p:nvSpPr>
          <p:cNvPr name="TextBox 14" id="14"/>
          <p:cNvSpPr txBox="true"/>
          <p:nvPr/>
        </p:nvSpPr>
        <p:spPr>
          <a:xfrm rot="0">
            <a:off x="8911838" y="9726622"/>
            <a:ext cx="966936"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7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764673" y="2054863"/>
            <a:ext cx="15819234" cy="7059333"/>
          </a:xfrm>
          <a:custGeom>
            <a:avLst/>
            <a:gdLst/>
            <a:ahLst/>
            <a:cxnLst/>
            <a:rect r="r" b="b" t="t" l="l"/>
            <a:pathLst>
              <a:path h="7059333" w="15819234">
                <a:moveTo>
                  <a:pt x="0" y="0"/>
                </a:moveTo>
                <a:lnTo>
                  <a:pt x="15819234" y="0"/>
                </a:lnTo>
                <a:lnTo>
                  <a:pt x="15819234" y="7059334"/>
                </a:lnTo>
                <a:lnTo>
                  <a:pt x="0" y="7059334"/>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3999400" y="718865"/>
            <a:ext cx="11349782"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PERSONALO BENDROS REKOMENDACIJOS (2)</a:t>
            </a:r>
          </a:p>
        </p:txBody>
      </p:sp>
      <p:sp>
        <p:nvSpPr>
          <p:cNvPr name="TextBox 14" id="14"/>
          <p:cNvSpPr txBox="true"/>
          <p:nvPr/>
        </p:nvSpPr>
        <p:spPr>
          <a:xfrm rot="0">
            <a:off x="8299490" y="9412033"/>
            <a:ext cx="982712"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8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0333504" cy="10772338"/>
            <a:chOff x="0" y="0"/>
            <a:chExt cx="27111339" cy="14363117"/>
          </a:xfrm>
        </p:grpSpPr>
        <p:sp>
          <p:nvSpPr>
            <p:cNvPr name="Freeform 3" id="3"/>
            <p:cNvSpPr/>
            <p:nvPr/>
          </p:nvSpPr>
          <p:spPr>
            <a:xfrm flipH="false" flipV="false" rot="0">
              <a:off x="0"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4" id="4"/>
            <p:cNvSpPr/>
            <p:nvPr/>
          </p:nvSpPr>
          <p:spPr>
            <a:xfrm flipH="false" flipV="false" rot="0">
              <a:off x="6777835"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5" id="5"/>
            <p:cNvSpPr/>
            <p:nvPr/>
          </p:nvSpPr>
          <p:spPr>
            <a:xfrm flipH="false" flipV="false" rot="0">
              <a:off x="13555670" y="0"/>
              <a:ext cx="6777835" cy="7181559"/>
            </a:xfrm>
            <a:custGeom>
              <a:avLst/>
              <a:gdLst/>
              <a:ahLst/>
              <a:cxnLst/>
              <a:rect r="r" b="b" t="t" l="l"/>
              <a:pathLst>
                <a:path h="7181559" w="6777835">
                  <a:moveTo>
                    <a:pt x="0" y="0"/>
                  </a:moveTo>
                  <a:lnTo>
                    <a:pt x="6777834" y="0"/>
                  </a:lnTo>
                  <a:lnTo>
                    <a:pt x="6777834" y="7181559"/>
                  </a:lnTo>
                  <a:lnTo>
                    <a:pt x="0" y="7181559"/>
                  </a:lnTo>
                  <a:lnTo>
                    <a:pt x="0" y="0"/>
                  </a:lnTo>
                  <a:close/>
                </a:path>
              </a:pathLst>
            </a:custGeom>
            <a:blipFill>
              <a:blip r:embed="rId2">
                <a:alphaModFix amt="21999"/>
              </a:blip>
              <a:stretch>
                <a:fillRect l="-2978" t="0" r="-2978" b="0"/>
              </a:stretch>
            </a:blipFill>
          </p:spPr>
        </p:sp>
        <p:sp>
          <p:nvSpPr>
            <p:cNvPr name="Freeform 6" id="6"/>
            <p:cNvSpPr/>
            <p:nvPr/>
          </p:nvSpPr>
          <p:spPr>
            <a:xfrm flipH="false" flipV="false" rot="0">
              <a:off x="20333504"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7" id="7"/>
            <p:cNvSpPr/>
            <p:nvPr/>
          </p:nvSpPr>
          <p:spPr>
            <a:xfrm flipH="false" flipV="false" rot="0">
              <a:off x="0"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8" id="8"/>
            <p:cNvSpPr/>
            <p:nvPr/>
          </p:nvSpPr>
          <p:spPr>
            <a:xfrm flipH="false" flipV="false" rot="0">
              <a:off x="6777835"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9" id="9"/>
            <p:cNvSpPr/>
            <p:nvPr/>
          </p:nvSpPr>
          <p:spPr>
            <a:xfrm flipH="false" flipV="false" rot="0">
              <a:off x="13555670" y="7181559"/>
              <a:ext cx="6777835" cy="7181559"/>
            </a:xfrm>
            <a:custGeom>
              <a:avLst/>
              <a:gdLst/>
              <a:ahLst/>
              <a:cxnLst/>
              <a:rect r="r" b="b" t="t" l="l"/>
              <a:pathLst>
                <a:path h="7181559" w="6777835">
                  <a:moveTo>
                    <a:pt x="0" y="0"/>
                  </a:moveTo>
                  <a:lnTo>
                    <a:pt x="6777834" y="0"/>
                  </a:lnTo>
                  <a:lnTo>
                    <a:pt x="6777834" y="7181558"/>
                  </a:lnTo>
                  <a:lnTo>
                    <a:pt x="0" y="7181558"/>
                  </a:lnTo>
                  <a:lnTo>
                    <a:pt x="0" y="0"/>
                  </a:lnTo>
                  <a:close/>
                </a:path>
              </a:pathLst>
            </a:custGeom>
            <a:blipFill>
              <a:blip r:embed="rId2">
                <a:alphaModFix amt="21999"/>
              </a:blip>
              <a:stretch>
                <a:fillRect l="-2978" t="0" r="-2978" b="0"/>
              </a:stretch>
            </a:blipFill>
          </p:spPr>
        </p:sp>
        <p:sp>
          <p:nvSpPr>
            <p:cNvPr name="Freeform 10" id="10"/>
            <p:cNvSpPr/>
            <p:nvPr/>
          </p:nvSpPr>
          <p:spPr>
            <a:xfrm flipH="false" flipV="false" rot="0">
              <a:off x="20333504"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grpSp>
      <p:sp>
        <p:nvSpPr>
          <p:cNvPr name="TextBox 11" id="11"/>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2" id="12"/>
          <p:cNvSpPr txBox="true"/>
          <p:nvPr/>
        </p:nvSpPr>
        <p:spPr>
          <a:xfrm rot="0">
            <a:off x="2873333" y="718865"/>
            <a:ext cx="13900774" cy="115307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PERSONALO BENDRI PASIŪLYMAI TAM,</a:t>
            </a:r>
          </a:p>
          <a:p>
            <a:pPr algn="ctr">
              <a:lnSpc>
                <a:spcPts val="4694"/>
              </a:lnSpc>
              <a:spcBef>
                <a:spcPct val="0"/>
              </a:spcBef>
            </a:pPr>
            <a:r>
              <a:rPr lang="en-US" sz="3353">
                <a:solidFill>
                  <a:srgbClr val="000000"/>
                </a:solidFill>
                <a:latin typeface="Buenard"/>
                <a:ea typeface="Buenard"/>
                <a:cs typeface="Buenard"/>
                <a:sym typeface="Buenard"/>
              </a:rPr>
              <a:t>KAS MOKYKLOJE GALĖTŲ BŪTI GERIAU.  REKOMENDACIJOS (3)</a:t>
            </a:r>
          </a:p>
        </p:txBody>
      </p:sp>
      <p:sp>
        <p:nvSpPr>
          <p:cNvPr name="TextBox 13" id="13"/>
          <p:cNvSpPr txBox="true"/>
          <p:nvPr/>
        </p:nvSpPr>
        <p:spPr>
          <a:xfrm rot="0">
            <a:off x="860971" y="2505807"/>
            <a:ext cx="16566059" cy="7281455"/>
          </a:xfrm>
          <a:prstGeom prst="rect">
            <a:avLst/>
          </a:prstGeom>
        </p:spPr>
        <p:txBody>
          <a:bodyPr anchor="t" rtlCol="false" tIns="0" lIns="0" bIns="0" rIns="0">
            <a:spAutoFit/>
          </a:bodyPr>
          <a:lstStyle/>
          <a:p>
            <a:pPr algn="l">
              <a:lnSpc>
                <a:spcPts val="3434"/>
              </a:lnSpc>
              <a:spcBef>
                <a:spcPct val="0"/>
              </a:spcBef>
            </a:pPr>
            <a:r>
              <a:rPr lang="en-US" b="true" sz="2453">
                <a:solidFill>
                  <a:srgbClr val="000000"/>
                </a:solidFill>
                <a:latin typeface="Arimo Bold"/>
                <a:ea typeface="Arimo Bold"/>
                <a:cs typeface="Arimo Bold"/>
                <a:sym typeface="Arimo Bold"/>
              </a:rPr>
              <a:t>🟦 Aplinka ir infrastruktūra</a:t>
            </a:r>
          </a:p>
          <a:p>
            <a:pPr algn="l" marL="529717" indent="-264858" lvl="1">
              <a:lnSpc>
                <a:spcPts val="3434"/>
              </a:lnSpc>
              <a:buFont typeface="Arial"/>
              <a:buChar char="•"/>
            </a:pPr>
            <a:r>
              <a:rPr lang="en-US" sz="2453">
                <a:solidFill>
                  <a:srgbClr val="000000"/>
                </a:solidFill>
                <a:latin typeface="Arimo"/>
                <a:ea typeface="Arimo"/>
                <a:cs typeface="Arimo"/>
                <a:sym typeface="Arimo"/>
              </a:rPr>
              <a:t>Išorinis pastato vaizdas.</a:t>
            </a:r>
          </a:p>
          <a:p>
            <a:pPr algn="l" marL="529717" indent="-264858" lvl="1">
              <a:lnSpc>
                <a:spcPts val="3434"/>
              </a:lnSpc>
              <a:buFont typeface="Arial"/>
              <a:buChar char="•"/>
            </a:pPr>
            <a:r>
              <a:rPr lang="en-US" sz="2453">
                <a:solidFill>
                  <a:srgbClr val="000000"/>
                </a:solidFill>
                <a:latin typeface="Arimo"/>
                <a:ea typeface="Arimo"/>
                <a:cs typeface="Arimo"/>
                <a:sym typeface="Arimo"/>
              </a:rPr>
              <a:t>Norėtųsi daugiau dėmesio aplinkos estetikai.</a:t>
            </a:r>
          </a:p>
          <a:p>
            <a:pPr algn="l" marL="529717" indent="-264858" lvl="1">
              <a:lnSpc>
                <a:spcPts val="3434"/>
              </a:lnSpc>
              <a:buFont typeface="Arial"/>
              <a:buChar char="•"/>
            </a:pPr>
            <a:r>
              <a:rPr lang="en-US" sz="2453">
                <a:solidFill>
                  <a:srgbClr val="000000"/>
                </a:solidFill>
                <a:latin typeface="Arimo"/>
                <a:ea typeface="Arimo"/>
                <a:cs typeface="Arimo"/>
                <a:sym typeface="Arimo"/>
              </a:rPr>
              <a:t>Lauko aplinkoje galėtų būti įvairesnė įranga.</a:t>
            </a:r>
          </a:p>
          <a:p>
            <a:pPr algn="l" marL="529717" indent="-264858" lvl="1">
              <a:lnSpc>
                <a:spcPts val="3434"/>
              </a:lnSpc>
              <a:buFont typeface="Arial"/>
              <a:buChar char="•"/>
            </a:pPr>
            <a:r>
              <a:rPr lang="en-US" sz="2453">
                <a:solidFill>
                  <a:srgbClr val="000000"/>
                </a:solidFill>
                <a:latin typeface="Arimo"/>
                <a:ea typeface="Arimo"/>
                <a:cs typeface="Arimo"/>
                <a:sym typeface="Arimo"/>
              </a:rPr>
              <a:t>Trūksta lėšų, kad aplinka ir kai kurios patalpos būtų šiuolaikiškai įrengtos.</a:t>
            </a:r>
          </a:p>
          <a:p>
            <a:pPr algn="l" marL="529717" indent="-264858" lvl="1">
              <a:lnSpc>
                <a:spcPts val="3434"/>
              </a:lnSpc>
              <a:buFont typeface="Arial"/>
              <a:buChar char="•"/>
            </a:pPr>
            <a:r>
              <a:rPr lang="en-US" sz="2453">
                <a:solidFill>
                  <a:srgbClr val="000000"/>
                </a:solidFill>
                <a:latin typeface="Arimo"/>
                <a:ea typeface="Arimo"/>
                <a:cs typeface="Arimo"/>
                <a:sym typeface="Arimo"/>
              </a:rPr>
              <a:t>Siekiame turėti savo virtuvę, tikėdamiesi sklandesnio maitinimo.</a:t>
            </a:r>
          </a:p>
          <a:p>
            <a:pPr algn="l">
              <a:lnSpc>
                <a:spcPts val="3434"/>
              </a:lnSpc>
              <a:spcBef>
                <a:spcPct val="0"/>
              </a:spcBef>
            </a:pPr>
          </a:p>
          <a:p>
            <a:pPr algn="l">
              <a:lnSpc>
                <a:spcPts val="3434"/>
              </a:lnSpc>
              <a:spcBef>
                <a:spcPct val="0"/>
              </a:spcBef>
            </a:pPr>
            <a:r>
              <a:rPr lang="en-US" b="true" sz="2453">
                <a:solidFill>
                  <a:srgbClr val="000000"/>
                </a:solidFill>
                <a:latin typeface="Arimo Bold"/>
                <a:ea typeface="Arimo Bold"/>
                <a:cs typeface="Arimo Bold"/>
                <a:sym typeface="Arimo Bold"/>
              </a:rPr>
              <a:t>🟩 Vaikų skaičius grupėse</a:t>
            </a:r>
          </a:p>
          <a:p>
            <a:pPr algn="l" marL="529717" indent="-264858" lvl="1">
              <a:lnSpc>
                <a:spcPts val="3434"/>
              </a:lnSpc>
              <a:buFont typeface="Arial"/>
              <a:buChar char="•"/>
            </a:pPr>
            <a:r>
              <a:rPr lang="en-US" sz="2453">
                <a:solidFill>
                  <a:srgbClr val="000000"/>
                </a:solidFill>
                <a:latin typeface="Arimo"/>
                <a:ea typeface="Arimo"/>
                <a:cs typeface="Arimo"/>
                <a:sym typeface="Arimo"/>
              </a:rPr>
              <a:t>Mažinti vaikų skaičių grupėse dėl sklandesnio ugdymo proceso.</a:t>
            </a:r>
          </a:p>
          <a:p>
            <a:pPr algn="l" marL="529717" indent="-264858" lvl="1">
              <a:lnSpc>
                <a:spcPts val="3434"/>
              </a:lnSpc>
              <a:buFont typeface="Arial"/>
              <a:buChar char="•"/>
            </a:pPr>
            <a:r>
              <a:rPr lang="en-US" sz="2453">
                <a:solidFill>
                  <a:srgbClr val="000000"/>
                </a:solidFill>
                <a:latin typeface="Arimo"/>
                <a:ea typeface="Arimo"/>
                <a:cs typeface="Arimo"/>
                <a:sym typeface="Arimo"/>
              </a:rPr>
              <a:t>Geriau būtų mažiau vaikų grupėje, nors tai priklauso ne nuo įstaigos.</a:t>
            </a:r>
          </a:p>
          <a:p>
            <a:pPr algn="l">
              <a:lnSpc>
                <a:spcPts val="3434"/>
              </a:lnSpc>
              <a:spcBef>
                <a:spcPct val="0"/>
              </a:spcBef>
            </a:pPr>
          </a:p>
          <a:p>
            <a:pPr algn="l">
              <a:lnSpc>
                <a:spcPts val="3434"/>
              </a:lnSpc>
              <a:spcBef>
                <a:spcPct val="0"/>
              </a:spcBef>
            </a:pPr>
            <a:r>
              <a:rPr lang="en-US" b="true" sz="2453">
                <a:solidFill>
                  <a:srgbClr val="000000"/>
                </a:solidFill>
                <a:latin typeface="Arimo Bold"/>
                <a:ea typeface="Arimo Bold"/>
                <a:cs typeface="Arimo Bold"/>
                <a:sym typeface="Arimo Bold"/>
              </a:rPr>
              <a:t>🟧 Tėvų elgesys, taisyklių laikymasis</a:t>
            </a:r>
          </a:p>
          <a:p>
            <a:pPr algn="l" marL="529717" indent="-264858" lvl="1">
              <a:lnSpc>
                <a:spcPts val="3434"/>
              </a:lnSpc>
              <a:spcBef>
                <a:spcPct val="0"/>
              </a:spcBef>
              <a:buFont typeface="Arial"/>
              <a:buChar char="•"/>
            </a:pPr>
            <a:r>
              <a:rPr lang="en-US" sz="2453">
                <a:solidFill>
                  <a:srgbClr val="000000"/>
                </a:solidFill>
                <a:latin typeface="Arimo"/>
                <a:ea typeface="Arimo"/>
                <a:cs typeface="Arimo"/>
                <a:sym typeface="Arimo"/>
              </a:rPr>
              <a:t>Tėvai turėtų laikytis mokyklos taisyklių, o ne šeimos taisyklių.</a:t>
            </a:r>
          </a:p>
          <a:p>
            <a:pPr algn="l" marL="529717" indent="-264858" lvl="1">
              <a:lnSpc>
                <a:spcPts val="3434"/>
              </a:lnSpc>
              <a:spcBef>
                <a:spcPct val="0"/>
              </a:spcBef>
              <a:buFont typeface="Arial"/>
              <a:buChar char="•"/>
            </a:pPr>
            <a:r>
              <a:rPr lang="en-US" sz="2453">
                <a:solidFill>
                  <a:srgbClr val="000000"/>
                </a:solidFill>
                <a:latin typeface="Arimo"/>
                <a:ea typeface="Arimo"/>
                <a:cs typeface="Arimo"/>
                <a:sym typeface="Arimo"/>
              </a:rPr>
              <a:t>Tėvams priminti, kad tai ugdymo įstaiga, o ne „Maxima“ – reikia aiškių ribų.</a:t>
            </a:r>
          </a:p>
          <a:p>
            <a:pPr algn="l" marL="529717" indent="-264858" lvl="1">
              <a:lnSpc>
                <a:spcPts val="3434"/>
              </a:lnSpc>
              <a:spcBef>
                <a:spcPct val="0"/>
              </a:spcBef>
              <a:buFont typeface="Arial"/>
              <a:buChar char="•"/>
            </a:pPr>
            <a:r>
              <a:rPr lang="en-US" sz="2453">
                <a:solidFill>
                  <a:srgbClr val="000000"/>
                </a:solidFill>
                <a:latin typeface="Arimo"/>
                <a:ea typeface="Arimo"/>
                <a:cs typeface="Arimo"/>
                <a:sym typeface="Arimo"/>
              </a:rPr>
              <a:t>Savivaldybė turėtų apriboti tėvų laisvę „išsidirbinėti“ iš mokytojų; mokytojai turi būti apginti nuo nesąmoningo elgesio.</a:t>
            </a:r>
          </a:p>
          <a:p>
            <a:pPr algn="l" marL="529717" indent="-264858" lvl="1">
              <a:lnSpc>
                <a:spcPts val="3434"/>
              </a:lnSpc>
              <a:spcBef>
                <a:spcPct val="0"/>
              </a:spcBef>
              <a:buFont typeface="Arial"/>
              <a:buChar char="•"/>
            </a:pPr>
            <a:r>
              <a:rPr lang="en-US" sz="2453">
                <a:solidFill>
                  <a:srgbClr val="000000"/>
                </a:solidFill>
                <a:latin typeface="Arimo"/>
                <a:ea typeface="Arimo"/>
                <a:cs typeface="Arimo"/>
                <a:sym typeface="Arimo"/>
              </a:rPr>
              <a:t>Mažiau nepagrįstų tėvų lūkesčių, daugiau tarpusavio pagarbos.</a:t>
            </a:r>
          </a:p>
          <a:p>
            <a:pPr algn="l" marL="529717" indent="-264858" lvl="1">
              <a:lnSpc>
                <a:spcPts val="3434"/>
              </a:lnSpc>
              <a:spcBef>
                <a:spcPct val="0"/>
              </a:spcBef>
              <a:buFont typeface="Arial"/>
              <a:buChar char="•"/>
            </a:pPr>
            <a:r>
              <a:rPr lang="en-US" sz="2453">
                <a:solidFill>
                  <a:srgbClr val="000000"/>
                </a:solidFill>
                <a:latin typeface="Arimo"/>
                <a:ea typeface="Arimo"/>
                <a:cs typeface="Arimo"/>
                <a:sym typeface="Arimo"/>
              </a:rPr>
              <a:t>Didesnis tėvų įsitraukimas į ugdymo procesą.</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0333504" cy="10772338"/>
            <a:chOff x="0" y="0"/>
            <a:chExt cx="27111339" cy="14363117"/>
          </a:xfrm>
        </p:grpSpPr>
        <p:sp>
          <p:nvSpPr>
            <p:cNvPr name="Freeform 3" id="3"/>
            <p:cNvSpPr/>
            <p:nvPr/>
          </p:nvSpPr>
          <p:spPr>
            <a:xfrm flipH="false" flipV="false" rot="0">
              <a:off x="0"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4" id="4"/>
            <p:cNvSpPr/>
            <p:nvPr/>
          </p:nvSpPr>
          <p:spPr>
            <a:xfrm flipH="false" flipV="false" rot="0">
              <a:off x="6777835"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5" id="5"/>
            <p:cNvSpPr/>
            <p:nvPr/>
          </p:nvSpPr>
          <p:spPr>
            <a:xfrm flipH="false" flipV="false" rot="0">
              <a:off x="13555670" y="0"/>
              <a:ext cx="6777835" cy="7181559"/>
            </a:xfrm>
            <a:custGeom>
              <a:avLst/>
              <a:gdLst/>
              <a:ahLst/>
              <a:cxnLst/>
              <a:rect r="r" b="b" t="t" l="l"/>
              <a:pathLst>
                <a:path h="7181559" w="6777835">
                  <a:moveTo>
                    <a:pt x="0" y="0"/>
                  </a:moveTo>
                  <a:lnTo>
                    <a:pt x="6777834" y="0"/>
                  </a:lnTo>
                  <a:lnTo>
                    <a:pt x="6777834" y="7181559"/>
                  </a:lnTo>
                  <a:lnTo>
                    <a:pt x="0" y="7181559"/>
                  </a:lnTo>
                  <a:lnTo>
                    <a:pt x="0" y="0"/>
                  </a:lnTo>
                  <a:close/>
                </a:path>
              </a:pathLst>
            </a:custGeom>
            <a:blipFill>
              <a:blip r:embed="rId2">
                <a:alphaModFix amt="21999"/>
              </a:blip>
              <a:stretch>
                <a:fillRect l="-2978" t="0" r="-2978" b="0"/>
              </a:stretch>
            </a:blipFill>
          </p:spPr>
        </p:sp>
        <p:sp>
          <p:nvSpPr>
            <p:cNvPr name="Freeform 6" id="6"/>
            <p:cNvSpPr/>
            <p:nvPr/>
          </p:nvSpPr>
          <p:spPr>
            <a:xfrm flipH="false" flipV="false" rot="0">
              <a:off x="20333504"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7" id="7"/>
            <p:cNvSpPr/>
            <p:nvPr/>
          </p:nvSpPr>
          <p:spPr>
            <a:xfrm flipH="false" flipV="false" rot="0">
              <a:off x="0"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8" id="8"/>
            <p:cNvSpPr/>
            <p:nvPr/>
          </p:nvSpPr>
          <p:spPr>
            <a:xfrm flipH="false" flipV="false" rot="0">
              <a:off x="6777835"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9" id="9"/>
            <p:cNvSpPr/>
            <p:nvPr/>
          </p:nvSpPr>
          <p:spPr>
            <a:xfrm flipH="false" flipV="false" rot="0">
              <a:off x="13555670" y="7181559"/>
              <a:ext cx="6777835" cy="7181559"/>
            </a:xfrm>
            <a:custGeom>
              <a:avLst/>
              <a:gdLst/>
              <a:ahLst/>
              <a:cxnLst/>
              <a:rect r="r" b="b" t="t" l="l"/>
              <a:pathLst>
                <a:path h="7181559" w="6777835">
                  <a:moveTo>
                    <a:pt x="0" y="0"/>
                  </a:moveTo>
                  <a:lnTo>
                    <a:pt x="6777834" y="0"/>
                  </a:lnTo>
                  <a:lnTo>
                    <a:pt x="6777834" y="7181558"/>
                  </a:lnTo>
                  <a:lnTo>
                    <a:pt x="0" y="7181558"/>
                  </a:lnTo>
                  <a:lnTo>
                    <a:pt x="0" y="0"/>
                  </a:lnTo>
                  <a:close/>
                </a:path>
              </a:pathLst>
            </a:custGeom>
            <a:blipFill>
              <a:blip r:embed="rId2">
                <a:alphaModFix amt="21999"/>
              </a:blip>
              <a:stretch>
                <a:fillRect l="-2978" t="0" r="-2978" b="0"/>
              </a:stretch>
            </a:blipFill>
          </p:spPr>
        </p:sp>
        <p:sp>
          <p:nvSpPr>
            <p:cNvPr name="Freeform 10" id="10"/>
            <p:cNvSpPr/>
            <p:nvPr/>
          </p:nvSpPr>
          <p:spPr>
            <a:xfrm flipH="false" flipV="false" rot="0">
              <a:off x="20333504"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grpSp>
      <p:sp>
        <p:nvSpPr>
          <p:cNvPr name="TextBox 11" id="11"/>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2" id="12"/>
          <p:cNvSpPr txBox="true"/>
          <p:nvPr/>
        </p:nvSpPr>
        <p:spPr>
          <a:xfrm rot="0">
            <a:off x="2873333" y="709340"/>
            <a:ext cx="13900774" cy="1091476"/>
          </a:xfrm>
          <a:prstGeom prst="rect">
            <a:avLst/>
          </a:prstGeom>
        </p:spPr>
        <p:txBody>
          <a:bodyPr anchor="t" rtlCol="false" tIns="0" lIns="0" bIns="0" rIns="0">
            <a:spAutoFit/>
          </a:bodyPr>
          <a:lstStyle/>
          <a:p>
            <a:pPr algn="ctr">
              <a:lnSpc>
                <a:spcPts val="4414"/>
              </a:lnSpc>
              <a:spcBef>
                <a:spcPct val="0"/>
              </a:spcBef>
            </a:pPr>
            <a:r>
              <a:rPr lang="en-US" sz="3153">
                <a:solidFill>
                  <a:srgbClr val="000000"/>
                </a:solidFill>
                <a:latin typeface="Buenard"/>
                <a:ea typeface="Buenard"/>
                <a:cs typeface="Buenard"/>
                <a:sym typeface="Buenard"/>
              </a:rPr>
              <a:t>MOKYKLOS PERSONALO BENDRI PASIŪLYMAI TAM,</a:t>
            </a:r>
          </a:p>
          <a:p>
            <a:pPr algn="ctr">
              <a:lnSpc>
                <a:spcPts val="4414"/>
              </a:lnSpc>
              <a:spcBef>
                <a:spcPct val="0"/>
              </a:spcBef>
            </a:pPr>
            <a:r>
              <a:rPr lang="en-US" sz="3153">
                <a:solidFill>
                  <a:srgbClr val="000000"/>
                </a:solidFill>
                <a:latin typeface="Buenard"/>
                <a:ea typeface="Buenard"/>
                <a:cs typeface="Buenard"/>
                <a:sym typeface="Buenard"/>
              </a:rPr>
              <a:t>KAS MOKYKLOJE GALĖTŲ BŪTI GERIAU? REKOMENDACIJOS (4)</a:t>
            </a:r>
          </a:p>
        </p:txBody>
      </p:sp>
      <p:sp>
        <p:nvSpPr>
          <p:cNvPr name="TextBox 13" id="13"/>
          <p:cNvSpPr txBox="true"/>
          <p:nvPr/>
        </p:nvSpPr>
        <p:spPr>
          <a:xfrm rot="0">
            <a:off x="498410" y="3063423"/>
            <a:ext cx="8645590" cy="6510565"/>
          </a:xfrm>
          <a:prstGeom prst="rect">
            <a:avLst/>
          </a:prstGeom>
        </p:spPr>
        <p:txBody>
          <a:bodyPr anchor="t" rtlCol="false" tIns="0" lIns="0" bIns="0" rIns="0">
            <a:spAutoFit/>
          </a:bodyPr>
          <a:lstStyle/>
          <a:p>
            <a:pPr algn="l">
              <a:lnSpc>
                <a:spcPts val="2874"/>
              </a:lnSpc>
            </a:pPr>
            <a:r>
              <a:rPr lang="en-US" sz="2053">
                <a:solidFill>
                  <a:srgbClr val="000000"/>
                </a:solidFill>
                <a:latin typeface="Arimo"/>
                <a:ea typeface="Arimo"/>
                <a:cs typeface="Arimo"/>
                <a:sym typeface="Arimo"/>
              </a:rPr>
              <a:t>🟪 </a:t>
            </a:r>
            <a:r>
              <a:rPr lang="en-US" sz="2053" b="true">
                <a:solidFill>
                  <a:srgbClr val="000000"/>
                </a:solidFill>
                <a:latin typeface="Arimo Bold"/>
                <a:ea typeface="Arimo Bold"/>
                <a:cs typeface="Arimo Bold"/>
                <a:sym typeface="Arimo Bold"/>
              </a:rPr>
              <a:t>Kolektyvo atmosfera ir bendradarbiavimas</a:t>
            </a:r>
          </a:p>
          <a:p>
            <a:pPr algn="l" marL="443359" indent="-221679" lvl="1">
              <a:lnSpc>
                <a:spcPts val="2874"/>
              </a:lnSpc>
              <a:buFont typeface="Arial"/>
              <a:buChar char="•"/>
            </a:pPr>
            <a:r>
              <a:rPr lang="en-US" sz="2053">
                <a:solidFill>
                  <a:srgbClr val="000000"/>
                </a:solidFill>
                <a:latin typeface="Arimo"/>
                <a:ea typeface="Arimo"/>
                <a:cs typeface="Arimo"/>
                <a:sym typeface="Arimo"/>
              </a:rPr>
              <a:t>Reikėtų dirbti ties kolektyvo atmosfera, tarpusavio santykiais, bendradarbiavimu.</a:t>
            </a:r>
          </a:p>
          <a:p>
            <a:pPr algn="l" marL="443359" indent="-221679" lvl="1">
              <a:lnSpc>
                <a:spcPts val="2874"/>
              </a:lnSpc>
              <a:buFont typeface="Arial"/>
              <a:buChar char="•"/>
            </a:pPr>
            <a:r>
              <a:rPr lang="en-US" sz="2053">
                <a:solidFill>
                  <a:srgbClr val="000000"/>
                </a:solidFill>
                <a:latin typeface="Arimo"/>
                <a:ea typeface="Arimo"/>
                <a:cs typeface="Arimo"/>
                <a:sym typeface="Arimo"/>
              </a:rPr>
              <a:t>Nuoširdumo tarp kolegų; daugiau tikėjimo savimi ir atviro, nuoširdaus bendravimo.</a:t>
            </a:r>
          </a:p>
          <a:p>
            <a:pPr algn="l" marL="443359" indent="-221679" lvl="1">
              <a:lnSpc>
                <a:spcPts val="2874"/>
              </a:lnSpc>
              <a:buFont typeface="Arial"/>
              <a:buChar char="•"/>
            </a:pPr>
            <a:r>
              <a:rPr lang="en-US" sz="2053">
                <a:solidFill>
                  <a:srgbClr val="000000"/>
                </a:solidFill>
                <a:latin typeface="Arimo"/>
                <a:ea typeface="Arimo"/>
                <a:cs typeface="Arimo"/>
                <a:sym typeface="Arimo"/>
              </a:rPr>
              <a:t>Stipresnis komandiškumas, daugiau bendrų veiklų, pasitarimų, dalijimosi patirtimi.</a:t>
            </a:r>
          </a:p>
          <a:p>
            <a:pPr algn="l" marL="443359" indent="-221679" lvl="1">
              <a:lnSpc>
                <a:spcPts val="2874"/>
              </a:lnSpc>
              <a:buFont typeface="Arial"/>
              <a:buChar char="•"/>
            </a:pPr>
            <a:r>
              <a:rPr lang="en-US" sz="2053">
                <a:solidFill>
                  <a:srgbClr val="000000"/>
                </a:solidFill>
                <a:latin typeface="Arimo"/>
                <a:ea typeface="Arimo"/>
                <a:cs typeface="Arimo"/>
                <a:sym typeface="Arimo"/>
              </a:rPr>
              <a:t>Motyvacinės sistemos sukūrimas.</a:t>
            </a:r>
          </a:p>
          <a:p>
            <a:pPr algn="l">
              <a:lnSpc>
                <a:spcPts val="2874"/>
              </a:lnSpc>
            </a:pPr>
          </a:p>
          <a:p>
            <a:pPr algn="l">
              <a:lnSpc>
                <a:spcPts val="2874"/>
              </a:lnSpc>
            </a:pPr>
            <a:r>
              <a:rPr lang="en-US" sz="2053">
                <a:solidFill>
                  <a:srgbClr val="000000"/>
                </a:solidFill>
                <a:latin typeface="Arimo"/>
                <a:ea typeface="Arimo"/>
                <a:cs typeface="Arimo"/>
                <a:sym typeface="Arimo"/>
              </a:rPr>
              <a:t>🟨</a:t>
            </a:r>
            <a:r>
              <a:rPr lang="en-US" sz="2053" b="true">
                <a:solidFill>
                  <a:srgbClr val="000000"/>
                </a:solidFill>
                <a:latin typeface="Arimo Bold"/>
                <a:ea typeface="Arimo Bold"/>
                <a:cs typeface="Arimo Bold"/>
                <a:sym typeface="Arimo Bold"/>
              </a:rPr>
              <a:t> Mokytojų padėjėjų situacija</a:t>
            </a:r>
          </a:p>
          <a:p>
            <a:pPr algn="l" marL="443359" indent="-221679" lvl="1">
              <a:lnSpc>
                <a:spcPts val="2874"/>
              </a:lnSpc>
              <a:buFont typeface="Arial"/>
              <a:buChar char="•"/>
            </a:pPr>
            <a:r>
              <a:rPr lang="en-US" sz="2053">
                <a:solidFill>
                  <a:srgbClr val="000000"/>
                </a:solidFill>
                <a:latin typeface="Arimo"/>
                <a:ea typeface="Arimo"/>
                <a:cs typeface="Arimo"/>
                <a:sym typeface="Arimo"/>
              </a:rPr>
              <a:t>Daugiau dėmesio ir pripažinimo mokytojų padėjėjoms.</a:t>
            </a:r>
          </a:p>
          <a:p>
            <a:pPr algn="l" marL="443359" indent="-221679" lvl="1">
              <a:lnSpc>
                <a:spcPts val="2874"/>
              </a:lnSpc>
              <a:buFont typeface="Arial"/>
              <a:buChar char="•"/>
            </a:pPr>
            <a:r>
              <a:rPr lang="en-US" sz="2053">
                <a:solidFill>
                  <a:srgbClr val="000000"/>
                </a:solidFill>
                <a:latin typeface="Arimo"/>
                <a:ea typeface="Arimo"/>
                <a:cs typeface="Arimo"/>
                <a:sym typeface="Arimo"/>
              </a:rPr>
              <a:t>Mokytojų padėjėjoms galėtų būti skirta daugiau kasmetinių atostogų.</a:t>
            </a:r>
          </a:p>
          <a:p>
            <a:pPr algn="l">
              <a:lnSpc>
                <a:spcPts val="2874"/>
              </a:lnSpc>
            </a:pPr>
          </a:p>
          <a:p>
            <a:pPr algn="l">
              <a:lnSpc>
                <a:spcPts val="2874"/>
              </a:lnSpc>
            </a:pPr>
            <a:r>
              <a:rPr lang="en-US" sz="2053" b="true">
                <a:solidFill>
                  <a:srgbClr val="000000"/>
                </a:solidFill>
                <a:latin typeface="Arimo Bold"/>
                <a:ea typeface="Arimo Bold"/>
                <a:cs typeface="Arimo Bold"/>
                <a:sym typeface="Arimo Bold"/>
              </a:rPr>
              <a:t>🟫 Ugdymo procesas ir veiklos</a:t>
            </a:r>
          </a:p>
          <a:p>
            <a:pPr algn="l" marL="443359" indent="-221679" lvl="1">
              <a:lnSpc>
                <a:spcPts val="2874"/>
              </a:lnSpc>
              <a:buFont typeface="Arial"/>
              <a:buChar char="•"/>
            </a:pPr>
            <a:r>
              <a:rPr lang="en-US" sz="2053">
                <a:solidFill>
                  <a:srgbClr val="000000"/>
                </a:solidFill>
                <a:latin typeface="Arimo"/>
                <a:ea typeface="Arimo"/>
                <a:cs typeface="Arimo"/>
                <a:sym typeface="Arimo"/>
              </a:rPr>
              <a:t>Patirtinio ugdymosi veiklos.</a:t>
            </a:r>
          </a:p>
          <a:p>
            <a:pPr algn="l" marL="443359" indent="-221679" lvl="1">
              <a:lnSpc>
                <a:spcPts val="2874"/>
              </a:lnSpc>
              <a:buFont typeface="Arial"/>
              <a:buChar char="•"/>
            </a:pPr>
            <a:r>
              <a:rPr lang="en-US" sz="2053">
                <a:solidFill>
                  <a:srgbClr val="000000"/>
                </a:solidFill>
                <a:latin typeface="Arimo"/>
                <a:ea typeface="Arimo"/>
                <a:cs typeface="Arimo"/>
                <a:sym typeface="Arimo"/>
              </a:rPr>
              <a:t>Mažiau perteklinių renginių ir „švenčių“, nusimatyti prioritetinius.</a:t>
            </a:r>
          </a:p>
          <a:p>
            <a:pPr algn="l" marL="443359" indent="-221679" lvl="1">
              <a:lnSpc>
                <a:spcPts val="2874"/>
              </a:lnSpc>
              <a:buFont typeface="Arial"/>
              <a:buChar char="•"/>
            </a:pPr>
            <a:r>
              <a:rPr lang="en-US" sz="2053">
                <a:solidFill>
                  <a:srgbClr val="000000"/>
                </a:solidFill>
                <a:latin typeface="Arimo"/>
                <a:ea typeface="Arimo"/>
                <a:cs typeface="Arimo"/>
                <a:sym typeface="Arimo"/>
              </a:rPr>
              <a:t>Nereikia tiek būrelių, ypač 3–4 metų vaikams.</a:t>
            </a:r>
          </a:p>
          <a:p>
            <a:pPr algn="l" marL="443359" indent="-221679" lvl="1">
              <a:lnSpc>
                <a:spcPts val="2874"/>
              </a:lnSpc>
              <a:spcBef>
                <a:spcPct val="0"/>
              </a:spcBef>
              <a:buFont typeface="Arial"/>
              <a:buChar char="•"/>
            </a:pPr>
            <a:r>
              <a:rPr lang="en-US" sz="2053">
                <a:solidFill>
                  <a:srgbClr val="000000"/>
                </a:solidFill>
                <a:latin typeface="Arimo"/>
                <a:ea typeface="Arimo"/>
                <a:cs typeface="Arimo"/>
                <a:sym typeface="Arimo"/>
              </a:rPr>
              <a:t>Daugiau emocinio intelekto ugdymo veiklų nuo lopšelio.</a:t>
            </a:r>
          </a:p>
        </p:txBody>
      </p:sp>
      <p:sp>
        <p:nvSpPr>
          <p:cNvPr name="TextBox 14" id="14"/>
          <p:cNvSpPr txBox="true"/>
          <p:nvPr/>
        </p:nvSpPr>
        <p:spPr>
          <a:xfrm rot="0">
            <a:off x="9823721" y="3887865"/>
            <a:ext cx="8206567" cy="4574450"/>
          </a:xfrm>
          <a:prstGeom prst="rect">
            <a:avLst/>
          </a:prstGeom>
        </p:spPr>
        <p:txBody>
          <a:bodyPr anchor="t" rtlCol="false" tIns="0" lIns="0" bIns="0" rIns="0">
            <a:spAutoFit/>
          </a:bodyPr>
          <a:lstStyle/>
          <a:p>
            <a:pPr algn="just">
              <a:lnSpc>
                <a:spcPts val="3014"/>
              </a:lnSpc>
              <a:spcBef>
                <a:spcPct val="0"/>
              </a:spcBef>
            </a:pPr>
            <a:r>
              <a:rPr lang="en-US" b="true" sz="2153">
                <a:solidFill>
                  <a:srgbClr val="000000"/>
                </a:solidFill>
                <a:latin typeface="Arimo Bold"/>
                <a:ea typeface="Arimo Bold"/>
                <a:cs typeface="Arimo Bold"/>
                <a:sym typeface="Arimo Bold"/>
              </a:rPr>
              <a:t>🟦 Profesinis tobulėjimas</a:t>
            </a:r>
          </a:p>
          <a:p>
            <a:pPr algn="l" marL="464948" indent="-232474" lvl="1">
              <a:lnSpc>
                <a:spcPts val="3014"/>
              </a:lnSpc>
              <a:buFont typeface="Arial"/>
              <a:buChar char="•"/>
            </a:pPr>
            <a:r>
              <a:rPr lang="en-US" sz="2153">
                <a:solidFill>
                  <a:srgbClr val="000000"/>
                </a:solidFill>
                <a:latin typeface="Arimo"/>
                <a:ea typeface="Arimo"/>
                <a:cs typeface="Arimo"/>
                <a:sym typeface="Arimo"/>
              </a:rPr>
              <a:t>Kartais norėtųsi daugiau galimybių profesiniam tobulėjimui.</a:t>
            </a:r>
          </a:p>
          <a:p>
            <a:pPr algn="l">
              <a:lnSpc>
                <a:spcPts val="3014"/>
              </a:lnSpc>
            </a:pPr>
          </a:p>
          <a:p>
            <a:pPr algn="just">
              <a:lnSpc>
                <a:spcPts val="3014"/>
              </a:lnSpc>
              <a:spcBef>
                <a:spcPct val="0"/>
              </a:spcBef>
            </a:pPr>
            <a:r>
              <a:rPr lang="en-US" sz="2153">
                <a:solidFill>
                  <a:srgbClr val="000000"/>
                </a:solidFill>
                <a:latin typeface="Arimo"/>
                <a:ea typeface="Arimo"/>
                <a:cs typeface="Arimo"/>
                <a:sym typeface="Arimo"/>
              </a:rPr>
              <a:t>🟥 </a:t>
            </a:r>
            <a:r>
              <a:rPr lang="en-US" b="true" sz="2153">
                <a:solidFill>
                  <a:srgbClr val="000000"/>
                </a:solidFill>
                <a:latin typeface="Arimo Bold"/>
                <a:ea typeface="Arimo Bold"/>
                <a:cs typeface="Arimo Bold"/>
                <a:sym typeface="Arimo Bold"/>
              </a:rPr>
              <a:t>Vadovybės darbo krūvis ir gerovė</a:t>
            </a:r>
          </a:p>
          <a:p>
            <a:pPr algn="l" marL="464948" indent="-232474" lvl="1">
              <a:lnSpc>
                <a:spcPts val="3014"/>
              </a:lnSpc>
              <a:buFont typeface="Arial"/>
              <a:buChar char="•"/>
            </a:pPr>
            <a:r>
              <a:rPr lang="en-US" sz="2153">
                <a:solidFill>
                  <a:srgbClr val="000000"/>
                </a:solidFill>
                <a:latin typeface="Arimo"/>
                <a:ea typeface="Arimo"/>
                <a:cs typeface="Arimo"/>
                <a:sym typeface="Arimo"/>
              </a:rPr>
              <a:t>Nerimas dėl direktorės per didelio darbo krūvio ir sveikatos, kai ji paskirta vadovauti dar vienam darželiui.</a:t>
            </a:r>
          </a:p>
          <a:p>
            <a:pPr algn="l">
              <a:lnSpc>
                <a:spcPts val="3014"/>
              </a:lnSpc>
            </a:pPr>
          </a:p>
          <a:p>
            <a:pPr algn="just">
              <a:lnSpc>
                <a:spcPts val="3014"/>
              </a:lnSpc>
              <a:spcBef>
                <a:spcPct val="0"/>
              </a:spcBef>
            </a:pPr>
            <a:r>
              <a:rPr lang="en-US" sz="2153">
                <a:solidFill>
                  <a:srgbClr val="000000"/>
                </a:solidFill>
                <a:latin typeface="Arimo"/>
                <a:ea typeface="Arimo"/>
                <a:cs typeface="Arimo"/>
                <a:sym typeface="Arimo"/>
              </a:rPr>
              <a:t>🟩 </a:t>
            </a:r>
            <a:r>
              <a:rPr lang="en-US" b="true" sz="2153">
                <a:solidFill>
                  <a:srgbClr val="000000"/>
                </a:solidFill>
                <a:latin typeface="Arimo Bold"/>
                <a:ea typeface="Arimo Bold"/>
                <a:cs typeface="Arimo Bold"/>
                <a:sym typeface="Arimo Bold"/>
              </a:rPr>
              <a:t>Pozityvūs vertinimai / viskas gerai</a:t>
            </a:r>
          </a:p>
          <a:p>
            <a:pPr algn="l" marL="464948" indent="-232474" lvl="1">
              <a:lnSpc>
                <a:spcPts val="3014"/>
              </a:lnSpc>
              <a:buFont typeface="Arial"/>
              <a:buChar char="•"/>
            </a:pPr>
            <a:r>
              <a:rPr lang="en-US" sz="2153">
                <a:solidFill>
                  <a:srgbClr val="000000"/>
                </a:solidFill>
                <a:latin typeface="Arimo"/>
                <a:ea typeface="Arimo"/>
                <a:cs typeface="Arimo"/>
                <a:sym typeface="Arimo"/>
              </a:rPr>
              <a:t>Tobulumui ribų nėra.</a:t>
            </a:r>
          </a:p>
          <a:p>
            <a:pPr algn="l" marL="464948" indent="-232474" lvl="1">
              <a:lnSpc>
                <a:spcPts val="3014"/>
              </a:lnSpc>
              <a:buFont typeface="Arial"/>
              <a:buChar char="•"/>
            </a:pPr>
            <a:r>
              <a:rPr lang="en-US" sz="2153">
                <a:solidFill>
                  <a:srgbClr val="000000"/>
                </a:solidFill>
                <a:latin typeface="Arimo"/>
                <a:ea typeface="Arimo"/>
                <a:cs typeface="Arimo"/>
                <a:sym typeface="Arimo"/>
              </a:rPr>
              <a:t>Kaip ir nieko netrūksta, bet visada gali būti geriau.</a:t>
            </a:r>
          </a:p>
          <a:p>
            <a:pPr algn="l" marL="464948" indent="-232474" lvl="1">
              <a:lnSpc>
                <a:spcPts val="3014"/>
              </a:lnSpc>
              <a:buFont typeface="Arial"/>
              <a:buChar char="•"/>
            </a:pPr>
            <a:r>
              <a:rPr lang="en-US" sz="2153">
                <a:solidFill>
                  <a:srgbClr val="000000"/>
                </a:solidFill>
                <a:latin typeface="Arimo"/>
                <a:ea typeface="Arimo"/>
                <a:cs typeface="Arimo"/>
                <a:sym typeface="Arimo"/>
              </a:rPr>
              <a:t>Viskas puikiai, dėkoju direktorei už gerą darbą.</a:t>
            </a:r>
          </a:p>
          <a:p>
            <a:pPr algn="l" marL="464948" indent="-232474" lvl="1">
              <a:lnSpc>
                <a:spcPts val="3014"/>
              </a:lnSpc>
              <a:buFont typeface="Arial"/>
              <a:buChar char="•"/>
            </a:pPr>
            <a:r>
              <a:rPr lang="en-US" sz="2153">
                <a:solidFill>
                  <a:srgbClr val="000000"/>
                </a:solidFill>
                <a:latin typeface="Arimo"/>
                <a:ea typeface="Arimo"/>
                <a:cs typeface="Arimo"/>
                <a:sym typeface="Arimo"/>
              </a:rPr>
              <a:t>Puikus darželis, administracijos darbas nepriekaištingas.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0333504" cy="10772338"/>
            <a:chOff x="0" y="0"/>
            <a:chExt cx="27111339" cy="14363117"/>
          </a:xfrm>
        </p:grpSpPr>
        <p:sp>
          <p:nvSpPr>
            <p:cNvPr name="Freeform 3" id="3"/>
            <p:cNvSpPr/>
            <p:nvPr/>
          </p:nvSpPr>
          <p:spPr>
            <a:xfrm flipH="false" flipV="false" rot="0">
              <a:off x="0"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4" id="4"/>
            <p:cNvSpPr/>
            <p:nvPr/>
          </p:nvSpPr>
          <p:spPr>
            <a:xfrm flipH="false" flipV="false" rot="0">
              <a:off x="6777835"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5" id="5"/>
            <p:cNvSpPr/>
            <p:nvPr/>
          </p:nvSpPr>
          <p:spPr>
            <a:xfrm flipH="false" flipV="false" rot="0">
              <a:off x="13555670" y="0"/>
              <a:ext cx="6777835" cy="7181559"/>
            </a:xfrm>
            <a:custGeom>
              <a:avLst/>
              <a:gdLst/>
              <a:ahLst/>
              <a:cxnLst/>
              <a:rect r="r" b="b" t="t" l="l"/>
              <a:pathLst>
                <a:path h="7181559" w="6777835">
                  <a:moveTo>
                    <a:pt x="0" y="0"/>
                  </a:moveTo>
                  <a:lnTo>
                    <a:pt x="6777834" y="0"/>
                  </a:lnTo>
                  <a:lnTo>
                    <a:pt x="6777834" y="7181559"/>
                  </a:lnTo>
                  <a:lnTo>
                    <a:pt x="0" y="7181559"/>
                  </a:lnTo>
                  <a:lnTo>
                    <a:pt x="0" y="0"/>
                  </a:lnTo>
                  <a:close/>
                </a:path>
              </a:pathLst>
            </a:custGeom>
            <a:blipFill>
              <a:blip r:embed="rId2">
                <a:alphaModFix amt="21999"/>
              </a:blip>
              <a:stretch>
                <a:fillRect l="-2978" t="0" r="-2978" b="0"/>
              </a:stretch>
            </a:blipFill>
          </p:spPr>
        </p:sp>
        <p:sp>
          <p:nvSpPr>
            <p:cNvPr name="Freeform 6" id="6"/>
            <p:cNvSpPr/>
            <p:nvPr/>
          </p:nvSpPr>
          <p:spPr>
            <a:xfrm flipH="false" flipV="false" rot="0">
              <a:off x="20333504"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7" id="7"/>
            <p:cNvSpPr/>
            <p:nvPr/>
          </p:nvSpPr>
          <p:spPr>
            <a:xfrm flipH="false" flipV="false" rot="0">
              <a:off x="0"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8" id="8"/>
            <p:cNvSpPr/>
            <p:nvPr/>
          </p:nvSpPr>
          <p:spPr>
            <a:xfrm flipH="false" flipV="false" rot="0">
              <a:off x="6777835"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9" id="9"/>
            <p:cNvSpPr/>
            <p:nvPr/>
          </p:nvSpPr>
          <p:spPr>
            <a:xfrm flipH="false" flipV="false" rot="0">
              <a:off x="13555670" y="7181559"/>
              <a:ext cx="6777835" cy="7181559"/>
            </a:xfrm>
            <a:custGeom>
              <a:avLst/>
              <a:gdLst/>
              <a:ahLst/>
              <a:cxnLst/>
              <a:rect r="r" b="b" t="t" l="l"/>
              <a:pathLst>
                <a:path h="7181559" w="6777835">
                  <a:moveTo>
                    <a:pt x="0" y="0"/>
                  </a:moveTo>
                  <a:lnTo>
                    <a:pt x="6777834" y="0"/>
                  </a:lnTo>
                  <a:lnTo>
                    <a:pt x="6777834" y="7181558"/>
                  </a:lnTo>
                  <a:lnTo>
                    <a:pt x="0" y="7181558"/>
                  </a:lnTo>
                  <a:lnTo>
                    <a:pt x="0" y="0"/>
                  </a:lnTo>
                  <a:close/>
                </a:path>
              </a:pathLst>
            </a:custGeom>
            <a:blipFill>
              <a:blip r:embed="rId2">
                <a:alphaModFix amt="21999"/>
              </a:blip>
              <a:stretch>
                <a:fillRect l="-2978" t="0" r="-2978" b="0"/>
              </a:stretch>
            </a:blipFill>
          </p:spPr>
        </p:sp>
        <p:sp>
          <p:nvSpPr>
            <p:cNvPr name="Freeform 10" id="10"/>
            <p:cNvSpPr/>
            <p:nvPr/>
          </p:nvSpPr>
          <p:spPr>
            <a:xfrm flipH="false" flipV="false" rot="0">
              <a:off x="20333504"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grpSp>
      <p:sp>
        <p:nvSpPr>
          <p:cNvPr name="TextBox 11" id="11"/>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2" id="12"/>
          <p:cNvSpPr txBox="true"/>
          <p:nvPr/>
        </p:nvSpPr>
        <p:spPr>
          <a:xfrm rot="0">
            <a:off x="2873333" y="709340"/>
            <a:ext cx="13900774" cy="1091476"/>
          </a:xfrm>
          <a:prstGeom prst="rect">
            <a:avLst/>
          </a:prstGeom>
        </p:spPr>
        <p:txBody>
          <a:bodyPr anchor="t" rtlCol="false" tIns="0" lIns="0" bIns="0" rIns="0">
            <a:spAutoFit/>
          </a:bodyPr>
          <a:lstStyle/>
          <a:p>
            <a:pPr algn="ctr">
              <a:lnSpc>
                <a:spcPts val="4414"/>
              </a:lnSpc>
              <a:spcBef>
                <a:spcPct val="0"/>
              </a:spcBef>
            </a:pPr>
            <a:r>
              <a:rPr lang="en-US" sz="3153">
                <a:solidFill>
                  <a:srgbClr val="000000"/>
                </a:solidFill>
                <a:latin typeface="Buenard"/>
                <a:ea typeface="Buenard"/>
                <a:cs typeface="Buenard"/>
                <a:sym typeface="Buenard"/>
              </a:rPr>
              <a:t>MOKYKLOS PERSONALO BENDRI PASIŪLYMAI TAM,</a:t>
            </a:r>
          </a:p>
          <a:p>
            <a:pPr algn="ctr">
              <a:lnSpc>
                <a:spcPts val="4414"/>
              </a:lnSpc>
              <a:spcBef>
                <a:spcPct val="0"/>
              </a:spcBef>
            </a:pPr>
            <a:r>
              <a:rPr lang="en-US" sz="3153">
                <a:solidFill>
                  <a:srgbClr val="000000"/>
                </a:solidFill>
                <a:latin typeface="Buenard"/>
                <a:ea typeface="Buenard"/>
                <a:cs typeface="Buenard"/>
                <a:sym typeface="Buenard"/>
              </a:rPr>
              <a:t>KAS MOKYKLOJE GALĖTŲ BŪTI GERIAU? REKOMENDACIJOS (5)</a:t>
            </a:r>
          </a:p>
        </p:txBody>
      </p:sp>
      <p:sp>
        <p:nvSpPr>
          <p:cNvPr name="TextBox 13" id="13"/>
          <p:cNvSpPr txBox="true"/>
          <p:nvPr/>
        </p:nvSpPr>
        <p:spPr>
          <a:xfrm rot="0">
            <a:off x="498410" y="3063423"/>
            <a:ext cx="8645590" cy="6510565"/>
          </a:xfrm>
          <a:prstGeom prst="rect">
            <a:avLst/>
          </a:prstGeom>
        </p:spPr>
        <p:txBody>
          <a:bodyPr anchor="t" rtlCol="false" tIns="0" lIns="0" bIns="0" rIns="0">
            <a:spAutoFit/>
          </a:bodyPr>
          <a:lstStyle/>
          <a:p>
            <a:pPr algn="l">
              <a:lnSpc>
                <a:spcPts val="2874"/>
              </a:lnSpc>
            </a:pPr>
            <a:r>
              <a:rPr lang="en-US" sz="2053" u="sng" b="true">
                <a:solidFill>
                  <a:srgbClr val="000000"/>
                </a:solidFill>
                <a:latin typeface="Arimo Bold"/>
                <a:ea typeface="Arimo Bold"/>
                <a:cs typeface="Arimo Bold"/>
                <a:sym typeface="Arimo Bold"/>
              </a:rPr>
              <a:t>Esminės įžvalgos iš mokytojų komentarų:</a:t>
            </a:r>
          </a:p>
          <a:p>
            <a:pPr algn="l" marL="443359" indent="-221679" lvl="1">
              <a:lnSpc>
                <a:spcPts val="2874"/>
              </a:lnSpc>
              <a:buFont typeface="Arial"/>
              <a:buChar char="•"/>
            </a:pPr>
            <a:r>
              <a:rPr lang="en-US" sz="2053" i="true">
                <a:solidFill>
                  <a:srgbClr val="000000"/>
                </a:solidFill>
                <a:latin typeface="Arimo Italics"/>
                <a:ea typeface="Arimo Italics"/>
                <a:cs typeface="Arimo Italics"/>
                <a:sym typeface="Arimo Italics"/>
              </a:rPr>
              <a:t>Aplink</a:t>
            </a:r>
            <a:r>
              <a:rPr lang="en-US" sz="2053" i="true">
                <a:solidFill>
                  <a:srgbClr val="000000"/>
                </a:solidFill>
                <a:latin typeface="Arimo Italics"/>
                <a:ea typeface="Arimo Italics"/>
                <a:cs typeface="Arimo Italics"/>
                <a:sym typeface="Arimo Italics"/>
              </a:rPr>
              <a:t>a ir </a:t>
            </a:r>
            <a:r>
              <a:rPr lang="en-US" sz="2053" i="true">
                <a:solidFill>
                  <a:srgbClr val="000000"/>
                </a:solidFill>
                <a:latin typeface="Arimo Italics"/>
                <a:ea typeface="Arimo Italics"/>
                <a:cs typeface="Arimo Italics"/>
                <a:sym typeface="Arimo Italics"/>
              </a:rPr>
              <a:t>i</a:t>
            </a:r>
            <a:r>
              <a:rPr lang="en-US" sz="2053" i="true">
                <a:solidFill>
                  <a:srgbClr val="000000"/>
                </a:solidFill>
                <a:latin typeface="Arimo Italics"/>
                <a:ea typeface="Arimo Italics"/>
                <a:cs typeface="Arimo Italics"/>
                <a:sym typeface="Arimo Italics"/>
              </a:rPr>
              <a:t>n</a:t>
            </a:r>
            <a:r>
              <a:rPr lang="en-US" sz="2053" i="true">
                <a:solidFill>
                  <a:srgbClr val="000000"/>
                </a:solidFill>
                <a:latin typeface="Arimo Italics"/>
                <a:ea typeface="Arimo Italics"/>
                <a:cs typeface="Arimo Italics"/>
                <a:sym typeface="Arimo Italics"/>
              </a:rPr>
              <a:t>f</a:t>
            </a:r>
            <a:r>
              <a:rPr lang="en-US" sz="2053" i="true">
                <a:solidFill>
                  <a:srgbClr val="000000"/>
                </a:solidFill>
                <a:latin typeface="Arimo Italics"/>
                <a:ea typeface="Arimo Italics"/>
                <a:cs typeface="Arimo Italics"/>
                <a:sym typeface="Arimo Italics"/>
              </a:rPr>
              <a:t>ra</a:t>
            </a:r>
            <a:r>
              <a:rPr lang="en-US" sz="2053" i="true">
                <a:solidFill>
                  <a:srgbClr val="000000"/>
                </a:solidFill>
                <a:latin typeface="Arimo Italics"/>
                <a:ea typeface="Arimo Italics"/>
                <a:cs typeface="Arimo Italics"/>
                <a:sym typeface="Arimo Italics"/>
              </a:rPr>
              <a:t>st</a:t>
            </a:r>
            <a:r>
              <a:rPr lang="en-US" sz="2053" i="true">
                <a:solidFill>
                  <a:srgbClr val="000000"/>
                </a:solidFill>
                <a:latin typeface="Arimo Italics"/>
                <a:ea typeface="Arimo Italics"/>
                <a:cs typeface="Arimo Italics"/>
                <a:sym typeface="Arimo Italics"/>
              </a:rPr>
              <a:t>r</a:t>
            </a:r>
            <a:r>
              <a:rPr lang="en-US" sz="2053" i="true">
                <a:solidFill>
                  <a:srgbClr val="000000"/>
                </a:solidFill>
                <a:latin typeface="Arimo Italics"/>
                <a:ea typeface="Arimo Italics"/>
                <a:cs typeface="Arimo Italics"/>
                <a:sym typeface="Arimo Italics"/>
              </a:rPr>
              <a:t>uktūra.</a:t>
            </a:r>
            <a:r>
              <a:rPr lang="en-US" sz="2053">
                <a:solidFill>
                  <a:srgbClr val="000000"/>
                </a:solidFill>
                <a:latin typeface="Arimo"/>
                <a:ea typeface="Arimo"/>
                <a:cs typeface="Arimo"/>
                <a:sym typeface="Arimo"/>
              </a:rPr>
              <a:t> Re</a:t>
            </a:r>
            <a:r>
              <a:rPr lang="en-US" sz="2053">
                <a:solidFill>
                  <a:srgbClr val="000000"/>
                </a:solidFill>
                <a:latin typeface="Arimo"/>
                <a:ea typeface="Arimo"/>
                <a:cs typeface="Arimo"/>
                <a:sym typeface="Arimo"/>
              </a:rPr>
              <a:t>i</a:t>
            </a:r>
            <a:r>
              <a:rPr lang="en-US" sz="2053">
                <a:solidFill>
                  <a:srgbClr val="000000"/>
                </a:solidFill>
                <a:latin typeface="Arimo"/>
                <a:ea typeface="Arimo"/>
                <a:cs typeface="Arimo"/>
                <a:sym typeface="Arimo"/>
              </a:rPr>
              <a:t>k</a:t>
            </a:r>
            <a:r>
              <a:rPr lang="en-US" sz="2053">
                <a:solidFill>
                  <a:srgbClr val="000000"/>
                </a:solidFill>
                <a:latin typeface="Arimo"/>
                <a:ea typeface="Arimo"/>
                <a:cs typeface="Arimo"/>
                <a:sym typeface="Arimo"/>
              </a:rPr>
              <a:t>a</a:t>
            </a:r>
            <a:r>
              <a:rPr lang="en-US" sz="2053">
                <a:solidFill>
                  <a:srgbClr val="000000"/>
                </a:solidFill>
                <a:latin typeface="Arimo"/>
                <a:ea typeface="Arimo"/>
                <a:cs typeface="Arimo"/>
                <a:sym typeface="Arimo"/>
              </a:rPr>
              <a:t>l</a:t>
            </a:r>
            <a:r>
              <a:rPr lang="en-US" sz="2053">
                <a:solidFill>
                  <a:srgbClr val="000000"/>
                </a:solidFill>
                <a:latin typeface="Arimo"/>
                <a:ea typeface="Arimo"/>
                <a:cs typeface="Arimo"/>
                <a:sym typeface="Arimo"/>
              </a:rPr>
              <a:t>i</a:t>
            </a:r>
            <a:r>
              <a:rPr lang="en-US" sz="2053">
                <a:solidFill>
                  <a:srgbClr val="000000"/>
                </a:solidFill>
                <a:latin typeface="Arimo"/>
                <a:ea typeface="Arimo"/>
                <a:cs typeface="Arimo"/>
                <a:sym typeface="Arimo"/>
              </a:rPr>
              <a:t>ng</a:t>
            </a:r>
            <a:r>
              <a:rPr lang="en-US" sz="2053">
                <a:solidFill>
                  <a:srgbClr val="000000"/>
                </a:solidFill>
                <a:latin typeface="Arimo"/>
                <a:ea typeface="Arimo"/>
                <a:cs typeface="Arimo"/>
                <a:sym typeface="Arimo"/>
              </a:rPr>
              <a:t>as</a:t>
            </a:r>
            <a:r>
              <a:rPr lang="en-US" sz="2053">
                <a:solidFill>
                  <a:srgbClr val="000000"/>
                </a:solidFill>
                <a:latin typeface="Arimo"/>
                <a:ea typeface="Arimo"/>
                <a:cs typeface="Arimo"/>
                <a:sym typeface="Arimo"/>
              </a:rPr>
              <a:t> estetikos, modernizavimo ir lauko erdvių atnaujinimas. Aplinka tiesiogiai veikia vaikų patirtis ir mokytojų darbo kokybę.</a:t>
            </a:r>
          </a:p>
          <a:p>
            <a:pPr algn="l" marL="443359" indent="-221679" lvl="1">
              <a:lnSpc>
                <a:spcPts val="2874"/>
              </a:lnSpc>
              <a:buFont typeface="Arial"/>
              <a:buChar char="•"/>
            </a:pPr>
            <a:r>
              <a:rPr lang="en-US" sz="2053" i="true">
                <a:solidFill>
                  <a:srgbClr val="000000"/>
                </a:solidFill>
                <a:latin typeface="Arimo Italics"/>
                <a:ea typeface="Arimo Italics"/>
                <a:cs typeface="Arimo Italics"/>
                <a:sym typeface="Arimo Italics"/>
              </a:rPr>
              <a:t>Gr</a:t>
            </a:r>
            <a:r>
              <a:rPr lang="en-US" sz="2053" i="true">
                <a:solidFill>
                  <a:srgbClr val="000000"/>
                </a:solidFill>
                <a:latin typeface="Arimo Italics"/>
                <a:ea typeface="Arimo Italics"/>
                <a:cs typeface="Arimo Italics"/>
                <a:sym typeface="Arimo Italics"/>
              </a:rPr>
              <a:t>upės dydis.</a:t>
            </a:r>
            <a:r>
              <a:rPr lang="en-US" sz="2053">
                <a:solidFill>
                  <a:srgbClr val="000000"/>
                </a:solidFill>
                <a:latin typeface="Arimo"/>
                <a:ea typeface="Arimo"/>
                <a:cs typeface="Arimo"/>
                <a:sym typeface="Arimo"/>
              </a:rPr>
              <a:t> Per didelės grupės riboja individualų dėmesį, kelia stresą ir mažina ugdymo kokybę.</a:t>
            </a:r>
          </a:p>
          <a:p>
            <a:pPr algn="l" marL="443359" indent="-221679" lvl="1">
              <a:lnSpc>
                <a:spcPts val="2874"/>
              </a:lnSpc>
              <a:buFont typeface="Arial"/>
              <a:buChar char="•"/>
            </a:pPr>
            <a:r>
              <a:rPr lang="en-US" sz="2053" i="true">
                <a:solidFill>
                  <a:srgbClr val="000000"/>
                </a:solidFill>
                <a:latin typeface="Arimo Italics"/>
                <a:ea typeface="Arimo Italics"/>
                <a:cs typeface="Arimo Italics"/>
                <a:sym typeface="Arimo Italics"/>
              </a:rPr>
              <a:t>Tėvų elgesys ir ribos</a:t>
            </a:r>
            <a:r>
              <a:rPr lang="en-US" sz="2053">
                <a:solidFill>
                  <a:srgbClr val="000000"/>
                </a:solidFill>
                <a:latin typeface="Arimo"/>
                <a:ea typeface="Arimo"/>
                <a:cs typeface="Arimo"/>
                <a:sym typeface="Arimo"/>
              </a:rPr>
              <a:t>. Dažniausia emocinė įtampa: nepagarba, taisyklių ignoravimas, neadekvatūs lūkesčiai. Mokytojai jaučiasi neapginti.</a:t>
            </a:r>
          </a:p>
          <a:p>
            <a:pPr algn="l" marL="443359" indent="-221679" lvl="1">
              <a:lnSpc>
                <a:spcPts val="2874"/>
              </a:lnSpc>
              <a:buFont typeface="Arial"/>
              <a:buChar char="•"/>
            </a:pPr>
            <a:r>
              <a:rPr lang="en-US" sz="2053" i="true">
                <a:solidFill>
                  <a:srgbClr val="000000"/>
                </a:solidFill>
                <a:latin typeface="Arimo Italics"/>
                <a:ea typeface="Arimo Italics"/>
                <a:cs typeface="Arimo Italics"/>
                <a:sym typeface="Arimo Italics"/>
              </a:rPr>
              <a:t>Kolektyvo atmosfera. </a:t>
            </a:r>
            <a:r>
              <a:rPr lang="en-US" sz="2053">
                <a:solidFill>
                  <a:srgbClr val="000000"/>
                </a:solidFill>
                <a:latin typeface="Arimo"/>
                <a:ea typeface="Arimo"/>
                <a:cs typeface="Arimo"/>
                <a:sym typeface="Arimo"/>
              </a:rPr>
              <a:t>Trūksta nuoširdumo, bendrų veiklų, komandiškumo ir motyvacinės sistemos.</a:t>
            </a:r>
            <a:r>
              <a:rPr lang="en-US" sz="2053">
                <a:solidFill>
                  <a:srgbClr val="000000"/>
                </a:solidFill>
                <a:latin typeface="Arimo"/>
                <a:ea typeface="Arimo"/>
                <a:cs typeface="Arimo"/>
                <a:sym typeface="Arimo"/>
              </a:rPr>
              <a:t> </a:t>
            </a:r>
            <a:r>
              <a:rPr lang="en-US" sz="2053">
                <a:solidFill>
                  <a:srgbClr val="000000"/>
                </a:solidFill>
                <a:latin typeface="Arimo"/>
                <a:ea typeface="Arimo"/>
                <a:cs typeface="Arimo"/>
                <a:sym typeface="Arimo"/>
              </a:rPr>
              <a:t>Vi</a:t>
            </a:r>
            <a:r>
              <a:rPr lang="en-US" sz="2053">
                <a:solidFill>
                  <a:srgbClr val="000000"/>
                </a:solidFill>
                <a:latin typeface="Arimo"/>
                <a:ea typeface="Arimo"/>
                <a:cs typeface="Arimo"/>
                <a:sym typeface="Arimo"/>
              </a:rPr>
              <a:t>d</a:t>
            </a:r>
            <a:r>
              <a:rPr lang="en-US" sz="2053">
                <a:solidFill>
                  <a:srgbClr val="000000"/>
                </a:solidFill>
                <a:latin typeface="Arimo"/>
                <a:ea typeface="Arimo"/>
                <a:cs typeface="Arimo"/>
                <a:sym typeface="Arimo"/>
              </a:rPr>
              <a:t>in</a:t>
            </a:r>
            <a:r>
              <a:rPr lang="en-US" sz="2053">
                <a:solidFill>
                  <a:srgbClr val="000000"/>
                </a:solidFill>
                <a:latin typeface="Arimo"/>
                <a:ea typeface="Arimo"/>
                <a:cs typeface="Arimo"/>
                <a:sym typeface="Arimo"/>
              </a:rPr>
              <a:t>ė </a:t>
            </a:r>
            <a:r>
              <a:rPr lang="en-US" sz="2053">
                <a:solidFill>
                  <a:srgbClr val="000000"/>
                </a:solidFill>
                <a:latin typeface="Arimo"/>
                <a:ea typeface="Arimo"/>
                <a:cs typeface="Arimo"/>
                <a:sym typeface="Arimo"/>
              </a:rPr>
              <a:t>k</a:t>
            </a:r>
            <a:r>
              <a:rPr lang="en-US" sz="2053">
                <a:solidFill>
                  <a:srgbClr val="000000"/>
                </a:solidFill>
                <a:latin typeface="Arimo"/>
                <a:ea typeface="Arimo"/>
                <a:cs typeface="Arimo"/>
                <a:sym typeface="Arimo"/>
              </a:rPr>
              <a:t>u</a:t>
            </a:r>
            <a:r>
              <a:rPr lang="en-US" sz="2053">
                <a:solidFill>
                  <a:srgbClr val="000000"/>
                </a:solidFill>
                <a:latin typeface="Arimo"/>
                <a:ea typeface="Arimo"/>
                <a:cs typeface="Arimo"/>
                <a:sym typeface="Arimo"/>
              </a:rPr>
              <a:t>ltūra dar nėra tvirta.</a:t>
            </a:r>
          </a:p>
          <a:p>
            <a:pPr algn="l" marL="443359" indent="-221679" lvl="1">
              <a:lnSpc>
                <a:spcPts val="2874"/>
              </a:lnSpc>
              <a:buFont typeface="Arial"/>
              <a:buChar char="•"/>
            </a:pPr>
            <a:r>
              <a:rPr lang="en-US" sz="2053" i="true">
                <a:solidFill>
                  <a:srgbClr val="000000"/>
                </a:solidFill>
                <a:latin typeface="Arimo Italics"/>
                <a:ea typeface="Arimo Italics"/>
                <a:cs typeface="Arimo Italics"/>
                <a:sym typeface="Arimo Italics"/>
              </a:rPr>
              <a:t>Mokytojų padėjėjos.</a:t>
            </a:r>
            <a:r>
              <a:rPr lang="en-US" sz="2053">
                <a:solidFill>
                  <a:srgbClr val="000000"/>
                </a:solidFill>
                <a:latin typeface="Arimo"/>
                <a:ea typeface="Arimo"/>
                <a:cs typeface="Arimo"/>
                <a:sym typeface="Arimo"/>
              </a:rPr>
              <a:t> Jaučiasi nepakankamai įvertintos, o tai mažina motyvaciją.</a:t>
            </a:r>
          </a:p>
          <a:p>
            <a:pPr algn="l" marL="443359" indent="-221679" lvl="1">
              <a:lnSpc>
                <a:spcPts val="2874"/>
              </a:lnSpc>
              <a:buFont typeface="Arial"/>
              <a:buChar char="•"/>
            </a:pPr>
            <a:r>
              <a:rPr lang="en-US" sz="2053" i="true">
                <a:solidFill>
                  <a:srgbClr val="000000"/>
                </a:solidFill>
                <a:latin typeface="Arimo Italics"/>
                <a:ea typeface="Arimo Italics"/>
                <a:cs typeface="Arimo Italics"/>
                <a:sym typeface="Arimo Italics"/>
              </a:rPr>
              <a:t>Ugdymo procesas.</a:t>
            </a:r>
            <a:r>
              <a:rPr lang="en-US" sz="2053">
                <a:solidFill>
                  <a:srgbClr val="000000"/>
                </a:solidFill>
                <a:latin typeface="Arimo"/>
                <a:ea typeface="Arimo"/>
                <a:cs typeface="Arimo"/>
                <a:sym typeface="Arimo"/>
              </a:rPr>
              <a:t> </a:t>
            </a:r>
            <a:r>
              <a:rPr lang="en-US" sz="2053">
                <a:solidFill>
                  <a:srgbClr val="000000"/>
                </a:solidFill>
                <a:latin typeface="Arimo"/>
                <a:ea typeface="Arimo"/>
                <a:cs typeface="Arimo"/>
                <a:sym typeface="Arimo"/>
              </a:rPr>
              <a:t>No</a:t>
            </a:r>
            <a:r>
              <a:rPr lang="en-US" sz="2053">
                <a:solidFill>
                  <a:srgbClr val="000000"/>
                </a:solidFill>
                <a:latin typeface="Arimo"/>
                <a:ea typeface="Arimo"/>
                <a:cs typeface="Arimo"/>
                <a:sym typeface="Arimo"/>
              </a:rPr>
              <a:t>r</a:t>
            </a:r>
            <a:r>
              <a:rPr lang="en-US" sz="2053">
                <a:solidFill>
                  <a:srgbClr val="000000"/>
                </a:solidFill>
                <a:latin typeface="Arimo"/>
                <a:ea typeface="Arimo"/>
                <a:cs typeface="Arimo"/>
                <a:sym typeface="Arimo"/>
              </a:rPr>
              <a:t>as</a:t>
            </a:r>
            <a:r>
              <a:rPr lang="en-US" sz="2053">
                <a:solidFill>
                  <a:srgbClr val="000000"/>
                </a:solidFill>
                <a:latin typeface="Arimo"/>
                <a:ea typeface="Arimo"/>
                <a:cs typeface="Arimo"/>
                <a:sym typeface="Arimo"/>
              </a:rPr>
              <a:t> </a:t>
            </a:r>
            <a:r>
              <a:rPr lang="en-US" sz="2053">
                <a:solidFill>
                  <a:srgbClr val="000000"/>
                </a:solidFill>
                <a:latin typeface="Arimo"/>
                <a:ea typeface="Arimo"/>
                <a:cs typeface="Arimo"/>
                <a:sym typeface="Arimo"/>
              </a:rPr>
              <a:t>daug</a:t>
            </a:r>
            <a:r>
              <a:rPr lang="en-US" sz="2053">
                <a:solidFill>
                  <a:srgbClr val="000000"/>
                </a:solidFill>
                <a:latin typeface="Arimo"/>
                <a:ea typeface="Arimo"/>
                <a:cs typeface="Arimo"/>
                <a:sym typeface="Arimo"/>
              </a:rPr>
              <a:t>i</a:t>
            </a:r>
            <a:r>
              <a:rPr lang="en-US" sz="2053">
                <a:solidFill>
                  <a:srgbClr val="000000"/>
                </a:solidFill>
                <a:latin typeface="Arimo"/>
                <a:ea typeface="Arimo"/>
                <a:cs typeface="Arimo"/>
                <a:sym typeface="Arimo"/>
              </a:rPr>
              <a:t>au kokybiš</a:t>
            </a:r>
            <a:r>
              <a:rPr lang="en-US" sz="2053">
                <a:solidFill>
                  <a:srgbClr val="000000"/>
                </a:solidFill>
                <a:latin typeface="Arimo"/>
                <a:ea typeface="Arimo"/>
                <a:cs typeface="Arimo"/>
                <a:sym typeface="Arimo"/>
              </a:rPr>
              <a:t>ko</a:t>
            </a:r>
            <a:r>
              <a:rPr lang="en-US" sz="2053">
                <a:solidFill>
                  <a:srgbClr val="000000"/>
                </a:solidFill>
                <a:latin typeface="Arimo"/>
                <a:ea typeface="Arimo"/>
                <a:cs typeface="Arimo"/>
                <a:sym typeface="Arimo"/>
              </a:rPr>
              <a:t>, patirtinio ugdymo ir mažiau perteklinių renginių bei būrelių.</a:t>
            </a:r>
          </a:p>
          <a:p>
            <a:pPr algn="l" marL="443359" indent="-221679" lvl="1">
              <a:lnSpc>
                <a:spcPts val="2874"/>
              </a:lnSpc>
              <a:spcBef>
                <a:spcPct val="0"/>
              </a:spcBef>
              <a:buFont typeface="Arial"/>
              <a:buChar char="•"/>
            </a:pPr>
            <a:r>
              <a:rPr lang="en-US" sz="2053" i="true">
                <a:solidFill>
                  <a:srgbClr val="000000"/>
                </a:solidFill>
                <a:latin typeface="Arimo Italics"/>
                <a:ea typeface="Arimo Italics"/>
                <a:cs typeface="Arimo Italics"/>
                <a:sym typeface="Arimo Italics"/>
              </a:rPr>
              <a:t>Vadovybės krūvis. </a:t>
            </a:r>
            <a:r>
              <a:rPr lang="en-US" sz="2053">
                <a:solidFill>
                  <a:srgbClr val="000000"/>
                </a:solidFill>
                <a:latin typeface="Arimo"/>
                <a:ea typeface="Arimo"/>
                <a:cs typeface="Arimo"/>
                <a:sym typeface="Arimo"/>
              </a:rPr>
              <a:t>Nerimas dėl direktorės perdegimo rodo pasitikėjimą, bet ir sisteminį krūvio paskirstymo trūkumą.</a:t>
            </a:r>
          </a:p>
          <a:p>
            <a:pPr algn="l">
              <a:lnSpc>
                <a:spcPts val="2874"/>
              </a:lnSpc>
              <a:spcBef>
                <a:spcPct val="0"/>
              </a:spcBef>
            </a:pPr>
          </a:p>
        </p:txBody>
      </p:sp>
      <p:sp>
        <p:nvSpPr>
          <p:cNvPr name="TextBox 14" id="14"/>
          <p:cNvSpPr txBox="true"/>
          <p:nvPr/>
        </p:nvSpPr>
        <p:spPr>
          <a:xfrm rot="0">
            <a:off x="9965286" y="3455218"/>
            <a:ext cx="7781871" cy="5717450"/>
          </a:xfrm>
          <a:prstGeom prst="rect">
            <a:avLst/>
          </a:prstGeom>
        </p:spPr>
        <p:txBody>
          <a:bodyPr anchor="t" rtlCol="false" tIns="0" lIns="0" bIns="0" rIns="0">
            <a:spAutoFit/>
          </a:bodyPr>
          <a:lstStyle/>
          <a:p>
            <a:pPr algn="just">
              <a:lnSpc>
                <a:spcPts val="3014"/>
              </a:lnSpc>
            </a:pPr>
            <a:r>
              <a:rPr lang="en-US" b="true" sz="2153" u="sng">
                <a:solidFill>
                  <a:srgbClr val="000000"/>
                </a:solidFill>
                <a:latin typeface="Arimo Bold"/>
                <a:ea typeface="Arimo Bold"/>
                <a:cs typeface="Arimo Bold"/>
                <a:sym typeface="Arimo Bold"/>
              </a:rPr>
              <a:t>Prioritetinės problem</a:t>
            </a:r>
            <a:r>
              <a:rPr lang="en-US" b="true" sz="2153" u="sng">
                <a:solidFill>
                  <a:srgbClr val="000000"/>
                </a:solidFill>
                <a:latin typeface="Arimo Bold"/>
                <a:ea typeface="Arimo Bold"/>
                <a:cs typeface="Arimo Bold"/>
                <a:sym typeface="Arimo Bold"/>
              </a:rPr>
              <a:t>os (pagal dažnumą ir emocinį intensyvumą)</a:t>
            </a:r>
          </a:p>
          <a:p>
            <a:pPr algn="l" marL="464948" indent="-232474" lvl="1">
              <a:lnSpc>
                <a:spcPts val="3014"/>
              </a:lnSpc>
              <a:buFont typeface="Arial"/>
              <a:buChar char="•"/>
            </a:pPr>
            <a:r>
              <a:rPr lang="en-US" sz="2153" i="true">
                <a:solidFill>
                  <a:srgbClr val="000000"/>
                </a:solidFill>
                <a:latin typeface="Arimo Italics"/>
                <a:ea typeface="Arimo Italics"/>
                <a:cs typeface="Arimo Italics"/>
                <a:sym typeface="Arimo Italics"/>
              </a:rPr>
              <a:t>Tėvų elgesys ir ribų peržengimas.</a:t>
            </a:r>
            <a:r>
              <a:rPr lang="en-US" sz="2153">
                <a:solidFill>
                  <a:srgbClr val="000000"/>
                </a:solidFill>
                <a:latin typeface="Arimo"/>
                <a:ea typeface="Arimo"/>
                <a:cs typeface="Arimo"/>
                <a:sym typeface="Arimo"/>
              </a:rPr>
              <a:t> Didžiausias frustracijos šaltinis. Mokytojai jaučiasi spaudžiami ir neapginti.</a:t>
            </a:r>
          </a:p>
          <a:p>
            <a:pPr algn="l" marL="464948" indent="-232474" lvl="1">
              <a:lnSpc>
                <a:spcPts val="3014"/>
              </a:lnSpc>
              <a:buFont typeface="Arial"/>
              <a:buChar char="•"/>
            </a:pPr>
            <a:r>
              <a:rPr lang="en-US" sz="2153" i="true">
                <a:solidFill>
                  <a:srgbClr val="000000"/>
                </a:solidFill>
                <a:latin typeface="Arimo Italics"/>
                <a:ea typeface="Arimo Italics"/>
                <a:cs typeface="Arimo Italics"/>
                <a:sym typeface="Arimo Italics"/>
              </a:rPr>
              <a:t>Kolektyvo atmosfera ir bendradarbiavimas.</a:t>
            </a:r>
            <a:r>
              <a:rPr lang="en-US" sz="2153">
                <a:solidFill>
                  <a:srgbClr val="000000"/>
                </a:solidFill>
                <a:latin typeface="Arimo"/>
                <a:ea typeface="Arimo"/>
                <a:cs typeface="Arimo"/>
                <a:sym typeface="Arimo"/>
              </a:rPr>
              <a:t> Reikalingas stipresnis komandiškumas, aiškesnė motyvacinė sistema ir geresnė vidinė kultūra.</a:t>
            </a:r>
          </a:p>
          <a:p>
            <a:pPr algn="l" marL="464948" indent="-232474" lvl="1">
              <a:lnSpc>
                <a:spcPts val="3014"/>
              </a:lnSpc>
              <a:buFont typeface="Arial"/>
              <a:buChar char="•"/>
            </a:pPr>
            <a:r>
              <a:rPr lang="en-US" sz="2153" i="true">
                <a:solidFill>
                  <a:srgbClr val="000000"/>
                </a:solidFill>
                <a:latin typeface="Arimo Italics"/>
                <a:ea typeface="Arimo Italics"/>
                <a:cs typeface="Arimo Italics"/>
                <a:sym typeface="Arimo Italics"/>
              </a:rPr>
              <a:t>Aplinka ir infrastruktūra</a:t>
            </a:r>
            <a:r>
              <a:rPr lang="en-US" sz="2153">
                <a:solidFill>
                  <a:srgbClr val="000000"/>
                </a:solidFill>
                <a:latin typeface="Arimo"/>
                <a:ea typeface="Arimo"/>
                <a:cs typeface="Arimo"/>
                <a:sym typeface="Arimo"/>
              </a:rPr>
              <a:t>. Dažnai minima, tiesiogiai veikia tiek vaikų, tiek mokytojų patirtis.</a:t>
            </a:r>
          </a:p>
          <a:p>
            <a:pPr algn="l" marL="464948" indent="-232474" lvl="1">
              <a:lnSpc>
                <a:spcPts val="3014"/>
              </a:lnSpc>
              <a:buFont typeface="Arial"/>
              <a:buChar char="•"/>
            </a:pPr>
            <a:r>
              <a:rPr lang="en-US" sz="2153" i="true">
                <a:solidFill>
                  <a:srgbClr val="000000"/>
                </a:solidFill>
                <a:latin typeface="Arimo Italics"/>
                <a:ea typeface="Arimo Italics"/>
                <a:cs typeface="Arimo Italics"/>
                <a:sym typeface="Arimo Italics"/>
              </a:rPr>
              <a:t>Grupės dydis. </a:t>
            </a:r>
            <a:r>
              <a:rPr lang="en-US" sz="2153">
                <a:solidFill>
                  <a:srgbClr val="000000"/>
                </a:solidFill>
                <a:latin typeface="Arimo"/>
                <a:ea typeface="Arimo"/>
                <a:cs typeface="Arimo"/>
                <a:sym typeface="Arimo"/>
              </a:rPr>
              <a:t>Struktūrinė problema, ribojanti ugdymo kokybę ir individualų darbą.</a:t>
            </a:r>
          </a:p>
          <a:p>
            <a:pPr algn="l" marL="464948" indent="-232474" lvl="1">
              <a:lnSpc>
                <a:spcPts val="3014"/>
              </a:lnSpc>
              <a:buFont typeface="Arial"/>
              <a:buChar char="•"/>
            </a:pPr>
            <a:r>
              <a:rPr lang="en-US" sz="2153" i="true">
                <a:solidFill>
                  <a:srgbClr val="000000"/>
                </a:solidFill>
                <a:latin typeface="Arimo Italics"/>
                <a:ea typeface="Arimo Italics"/>
                <a:cs typeface="Arimo Italics"/>
                <a:sym typeface="Arimo Italics"/>
              </a:rPr>
              <a:t>Padėjėjų įvertinimas.</a:t>
            </a:r>
            <a:r>
              <a:rPr lang="en-US" sz="2153">
                <a:solidFill>
                  <a:srgbClr val="000000"/>
                </a:solidFill>
                <a:latin typeface="Arimo"/>
                <a:ea typeface="Arimo"/>
                <a:cs typeface="Arimo"/>
                <a:sym typeface="Arimo"/>
              </a:rPr>
              <a:t> Svarbu didinti pripažinimą ir motyvaciją.</a:t>
            </a:r>
          </a:p>
          <a:p>
            <a:pPr algn="l" marL="464948" indent="-232474" lvl="1">
              <a:lnSpc>
                <a:spcPts val="3014"/>
              </a:lnSpc>
              <a:buFont typeface="Arial"/>
              <a:buChar char="•"/>
            </a:pPr>
            <a:r>
              <a:rPr lang="en-US" sz="2153" i="true">
                <a:solidFill>
                  <a:srgbClr val="000000"/>
                </a:solidFill>
                <a:latin typeface="Arimo Italics"/>
                <a:ea typeface="Arimo Italics"/>
                <a:cs typeface="Arimo Italics"/>
                <a:sym typeface="Arimo Italics"/>
              </a:rPr>
              <a:t>Ugdymo prioritetai. </a:t>
            </a:r>
            <a:r>
              <a:rPr lang="en-US" sz="2153">
                <a:solidFill>
                  <a:srgbClr val="000000"/>
                </a:solidFill>
                <a:latin typeface="Arimo"/>
                <a:ea typeface="Arimo"/>
                <a:cs typeface="Arimo"/>
                <a:sym typeface="Arimo"/>
              </a:rPr>
              <a:t>Reikia aiškesnio balanso tarp kokybiško ugdymo ir renginių/būrelių gausos.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0333504" cy="10772338"/>
            <a:chOff x="0" y="0"/>
            <a:chExt cx="27111339" cy="14363117"/>
          </a:xfrm>
        </p:grpSpPr>
        <p:sp>
          <p:nvSpPr>
            <p:cNvPr name="Freeform 3" id="3"/>
            <p:cNvSpPr/>
            <p:nvPr/>
          </p:nvSpPr>
          <p:spPr>
            <a:xfrm flipH="false" flipV="false" rot="0">
              <a:off x="0"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4" id="4"/>
            <p:cNvSpPr/>
            <p:nvPr/>
          </p:nvSpPr>
          <p:spPr>
            <a:xfrm flipH="false" flipV="false" rot="0">
              <a:off x="6777835"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5" id="5"/>
            <p:cNvSpPr/>
            <p:nvPr/>
          </p:nvSpPr>
          <p:spPr>
            <a:xfrm flipH="false" flipV="false" rot="0">
              <a:off x="13555670" y="0"/>
              <a:ext cx="6777835" cy="7181559"/>
            </a:xfrm>
            <a:custGeom>
              <a:avLst/>
              <a:gdLst/>
              <a:ahLst/>
              <a:cxnLst/>
              <a:rect r="r" b="b" t="t" l="l"/>
              <a:pathLst>
                <a:path h="7181559" w="6777835">
                  <a:moveTo>
                    <a:pt x="0" y="0"/>
                  </a:moveTo>
                  <a:lnTo>
                    <a:pt x="6777834" y="0"/>
                  </a:lnTo>
                  <a:lnTo>
                    <a:pt x="6777834" y="7181559"/>
                  </a:lnTo>
                  <a:lnTo>
                    <a:pt x="0" y="7181559"/>
                  </a:lnTo>
                  <a:lnTo>
                    <a:pt x="0" y="0"/>
                  </a:lnTo>
                  <a:close/>
                </a:path>
              </a:pathLst>
            </a:custGeom>
            <a:blipFill>
              <a:blip r:embed="rId2">
                <a:alphaModFix amt="21999"/>
              </a:blip>
              <a:stretch>
                <a:fillRect l="-2978" t="0" r="-2978" b="0"/>
              </a:stretch>
            </a:blipFill>
          </p:spPr>
        </p:sp>
        <p:sp>
          <p:nvSpPr>
            <p:cNvPr name="Freeform 6" id="6"/>
            <p:cNvSpPr/>
            <p:nvPr/>
          </p:nvSpPr>
          <p:spPr>
            <a:xfrm flipH="false" flipV="false" rot="0">
              <a:off x="20333504" y="0"/>
              <a:ext cx="6777835" cy="7181559"/>
            </a:xfrm>
            <a:custGeom>
              <a:avLst/>
              <a:gdLst/>
              <a:ahLst/>
              <a:cxnLst/>
              <a:rect r="r" b="b" t="t" l="l"/>
              <a:pathLst>
                <a:path h="7181559" w="6777835">
                  <a:moveTo>
                    <a:pt x="0" y="0"/>
                  </a:moveTo>
                  <a:lnTo>
                    <a:pt x="6777835" y="0"/>
                  </a:lnTo>
                  <a:lnTo>
                    <a:pt x="6777835" y="7181559"/>
                  </a:lnTo>
                  <a:lnTo>
                    <a:pt x="0" y="7181559"/>
                  </a:lnTo>
                  <a:lnTo>
                    <a:pt x="0" y="0"/>
                  </a:lnTo>
                  <a:close/>
                </a:path>
              </a:pathLst>
            </a:custGeom>
            <a:blipFill>
              <a:blip r:embed="rId2">
                <a:alphaModFix amt="21999"/>
              </a:blip>
              <a:stretch>
                <a:fillRect l="-2978" t="0" r="-2978" b="0"/>
              </a:stretch>
            </a:blipFill>
          </p:spPr>
        </p:sp>
        <p:sp>
          <p:nvSpPr>
            <p:cNvPr name="Freeform 7" id="7"/>
            <p:cNvSpPr/>
            <p:nvPr/>
          </p:nvSpPr>
          <p:spPr>
            <a:xfrm flipH="false" flipV="false" rot="0">
              <a:off x="0"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8" id="8"/>
            <p:cNvSpPr/>
            <p:nvPr/>
          </p:nvSpPr>
          <p:spPr>
            <a:xfrm flipH="false" flipV="false" rot="0">
              <a:off x="6777835"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sp>
          <p:nvSpPr>
            <p:cNvPr name="Freeform 9" id="9"/>
            <p:cNvSpPr/>
            <p:nvPr/>
          </p:nvSpPr>
          <p:spPr>
            <a:xfrm flipH="false" flipV="false" rot="0">
              <a:off x="13555670" y="7181559"/>
              <a:ext cx="6777835" cy="7181559"/>
            </a:xfrm>
            <a:custGeom>
              <a:avLst/>
              <a:gdLst/>
              <a:ahLst/>
              <a:cxnLst/>
              <a:rect r="r" b="b" t="t" l="l"/>
              <a:pathLst>
                <a:path h="7181559" w="6777835">
                  <a:moveTo>
                    <a:pt x="0" y="0"/>
                  </a:moveTo>
                  <a:lnTo>
                    <a:pt x="6777834" y="0"/>
                  </a:lnTo>
                  <a:lnTo>
                    <a:pt x="6777834" y="7181558"/>
                  </a:lnTo>
                  <a:lnTo>
                    <a:pt x="0" y="7181558"/>
                  </a:lnTo>
                  <a:lnTo>
                    <a:pt x="0" y="0"/>
                  </a:lnTo>
                  <a:close/>
                </a:path>
              </a:pathLst>
            </a:custGeom>
            <a:blipFill>
              <a:blip r:embed="rId2">
                <a:alphaModFix amt="21999"/>
              </a:blip>
              <a:stretch>
                <a:fillRect l="-2978" t="0" r="-2978" b="0"/>
              </a:stretch>
            </a:blipFill>
          </p:spPr>
        </p:sp>
        <p:sp>
          <p:nvSpPr>
            <p:cNvPr name="Freeform 10" id="10"/>
            <p:cNvSpPr/>
            <p:nvPr/>
          </p:nvSpPr>
          <p:spPr>
            <a:xfrm flipH="false" flipV="false" rot="0">
              <a:off x="20333504" y="7181559"/>
              <a:ext cx="6777835" cy="7181559"/>
            </a:xfrm>
            <a:custGeom>
              <a:avLst/>
              <a:gdLst/>
              <a:ahLst/>
              <a:cxnLst/>
              <a:rect r="r" b="b" t="t" l="l"/>
              <a:pathLst>
                <a:path h="7181559" w="6777835">
                  <a:moveTo>
                    <a:pt x="0" y="0"/>
                  </a:moveTo>
                  <a:lnTo>
                    <a:pt x="6777835" y="0"/>
                  </a:lnTo>
                  <a:lnTo>
                    <a:pt x="6777835" y="7181558"/>
                  </a:lnTo>
                  <a:lnTo>
                    <a:pt x="0" y="7181558"/>
                  </a:lnTo>
                  <a:lnTo>
                    <a:pt x="0" y="0"/>
                  </a:lnTo>
                  <a:close/>
                </a:path>
              </a:pathLst>
            </a:custGeom>
            <a:blipFill>
              <a:blip r:embed="rId2">
                <a:alphaModFix amt="21999"/>
              </a:blip>
              <a:stretch>
                <a:fillRect l="-2978" t="0" r="-2978" b="0"/>
              </a:stretch>
            </a:blipFill>
          </p:spPr>
        </p:sp>
      </p:grpSp>
      <p:sp>
        <p:nvSpPr>
          <p:cNvPr name="TextBox 11" id="11"/>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2" id="12"/>
          <p:cNvSpPr txBox="true"/>
          <p:nvPr/>
        </p:nvSpPr>
        <p:spPr>
          <a:xfrm rot="0">
            <a:off x="2590202" y="594359"/>
            <a:ext cx="13900774" cy="984796"/>
          </a:xfrm>
          <a:prstGeom prst="rect">
            <a:avLst/>
          </a:prstGeom>
        </p:spPr>
        <p:txBody>
          <a:bodyPr anchor="t" rtlCol="false" tIns="0" lIns="0" bIns="0" rIns="0">
            <a:spAutoFit/>
          </a:bodyPr>
          <a:lstStyle/>
          <a:p>
            <a:pPr algn="ctr">
              <a:lnSpc>
                <a:spcPts val="3994"/>
              </a:lnSpc>
              <a:spcBef>
                <a:spcPct val="0"/>
              </a:spcBef>
            </a:pPr>
            <a:r>
              <a:rPr lang="en-US" sz="2853">
                <a:solidFill>
                  <a:srgbClr val="000000"/>
                </a:solidFill>
                <a:latin typeface="Buenard"/>
                <a:ea typeface="Buenard"/>
                <a:cs typeface="Buenard"/>
                <a:sym typeface="Buenard"/>
              </a:rPr>
              <a:t>MOKYKLOS PERSONALO BENDROS REKOMENDACINĖS KRYPTYS.</a:t>
            </a:r>
          </a:p>
          <a:p>
            <a:pPr algn="ctr">
              <a:lnSpc>
                <a:spcPts val="3994"/>
              </a:lnSpc>
              <a:spcBef>
                <a:spcPct val="0"/>
              </a:spcBef>
            </a:pPr>
            <a:r>
              <a:rPr lang="en-US" sz="2853">
                <a:solidFill>
                  <a:srgbClr val="000000"/>
                </a:solidFill>
                <a:latin typeface="Buenard"/>
                <a:ea typeface="Buenard"/>
                <a:cs typeface="Buenard"/>
                <a:sym typeface="Buenard"/>
              </a:rPr>
              <a:t>STIPRYBĖS IR TEIGIAMI ASPEKTAI. </a:t>
            </a:r>
          </a:p>
        </p:txBody>
      </p:sp>
      <p:sp>
        <p:nvSpPr>
          <p:cNvPr name="TextBox 13" id="13"/>
          <p:cNvSpPr txBox="true"/>
          <p:nvPr/>
        </p:nvSpPr>
        <p:spPr>
          <a:xfrm rot="0">
            <a:off x="9540590" y="2195205"/>
            <a:ext cx="7913239" cy="7782470"/>
          </a:xfrm>
          <a:prstGeom prst="rect">
            <a:avLst/>
          </a:prstGeom>
        </p:spPr>
        <p:txBody>
          <a:bodyPr anchor="t" rtlCol="false" tIns="0" lIns="0" bIns="0" rIns="0">
            <a:spAutoFit/>
          </a:bodyPr>
          <a:lstStyle/>
          <a:p>
            <a:pPr algn="l">
              <a:lnSpc>
                <a:spcPts val="2594"/>
              </a:lnSpc>
            </a:pPr>
            <a:r>
              <a:rPr lang="en-US" sz="1853" b="true">
                <a:solidFill>
                  <a:srgbClr val="000000"/>
                </a:solidFill>
                <a:latin typeface="Arimo Bold"/>
                <a:ea typeface="Arimo Bold"/>
                <a:cs typeface="Arimo Bold"/>
                <a:sym typeface="Arimo Bold"/>
              </a:rPr>
              <a:t>Stiprybės ir teigiami aspektai</a:t>
            </a:r>
          </a:p>
          <a:p>
            <a:pPr algn="l">
              <a:lnSpc>
                <a:spcPts val="2594"/>
              </a:lnSpc>
            </a:pPr>
            <a:r>
              <a:rPr lang="en-US" sz="1853" i="true">
                <a:solidFill>
                  <a:srgbClr val="000000"/>
                </a:solidFill>
                <a:latin typeface="Arimo Italics"/>
                <a:ea typeface="Arimo Italics"/>
                <a:cs typeface="Arimo Italics"/>
                <a:sym typeface="Arimo Italics"/>
              </a:rPr>
              <a:t>1. </a:t>
            </a:r>
            <a:r>
              <a:rPr lang="en-US" sz="1853" i="true">
                <a:solidFill>
                  <a:srgbClr val="000000"/>
                </a:solidFill>
                <a:latin typeface="Arimo Italics"/>
                <a:ea typeface="Arimo Italics"/>
                <a:cs typeface="Arimo Italics"/>
                <a:sym typeface="Arimo Italics"/>
              </a:rPr>
              <a:t>Aplinka ir infrastruktūra</a:t>
            </a:r>
          </a:p>
          <a:p>
            <a:pPr algn="l" marL="400180" indent="-200090" lvl="1">
              <a:lnSpc>
                <a:spcPts val="2594"/>
              </a:lnSpc>
              <a:buFont typeface="Arial"/>
              <a:buChar char="•"/>
            </a:pPr>
            <a:r>
              <a:rPr lang="en-US" sz="1853">
                <a:solidFill>
                  <a:srgbClr val="000000"/>
                </a:solidFill>
                <a:latin typeface="Arimo"/>
                <a:ea typeface="Arimo"/>
                <a:cs typeface="Arimo"/>
                <a:sym typeface="Arimo"/>
              </a:rPr>
              <a:t>Šiuolaikiškos, naujos, ugdymui pritaikytos erdvės, įvairūs veiklos kampeliai</a:t>
            </a:r>
          </a:p>
          <a:p>
            <a:pPr algn="l" marL="400180" indent="-200090" lvl="1">
              <a:lnSpc>
                <a:spcPts val="2594"/>
              </a:lnSpc>
              <a:buFont typeface="Arial"/>
              <a:buChar char="•"/>
            </a:pPr>
            <a:r>
              <a:rPr lang="en-US" sz="1853">
                <a:solidFill>
                  <a:srgbClr val="000000"/>
                </a:solidFill>
                <a:latin typeface="Arimo"/>
                <a:ea typeface="Arimo"/>
                <a:cs typeface="Arimo"/>
                <a:sym typeface="Arimo"/>
              </a:rPr>
              <a:t>Didelė, tvarkinga teritorija</a:t>
            </a:r>
          </a:p>
          <a:p>
            <a:pPr algn="l" marL="400180" indent="-200090" lvl="1">
              <a:lnSpc>
                <a:spcPts val="2594"/>
              </a:lnSpc>
              <a:buFont typeface="Arial"/>
              <a:buChar char="•"/>
            </a:pPr>
            <a:r>
              <a:rPr lang="en-US" sz="1853">
                <a:solidFill>
                  <a:srgbClr val="000000"/>
                </a:solidFill>
                <a:latin typeface="Arimo"/>
                <a:ea typeface="Arimo"/>
                <a:cs typeface="Arimo"/>
                <a:sym typeface="Arimo"/>
              </a:rPr>
              <a:t>Jauki, estetiška aplinka, kurioje gera būti vaikams ir darbuotojams</a:t>
            </a:r>
          </a:p>
          <a:p>
            <a:pPr algn="l">
              <a:lnSpc>
                <a:spcPts val="2594"/>
              </a:lnSpc>
            </a:pPr>
            <a:r>
              <a:rPr lang="en-US" sz="1853" i="true">
                <a:solidFill>
                  <a:srgbClr val="000000"/>
                </a:solidFill>
                <a:latin typeface="Arimo Italics"/>
                <a:ea typeface="Arimo Italics"/>
                <a:cs typeface="Arimo Italics"/>
                <a:sym typeface="Arimo Italics"/>
              </a:rPr>
              <a:t>2. Ugdymo kokybė ir profesionalumas</a:t>
            </a:r>
          </a:p>
          <a:p>
            <a:pPr algn="l" marL="400180" indent="-200090" lvl="1">
              <a:lnSpc>
                <a:spcPts val="2594"/>
              </a:lnSpc>
              <a:buFont typeface="Arial"/>
              <a:buChar char="•"/>
            </a:pPr>
            <a:r>
              <a:rPr lang="en-US" sz="1853">
                <a:solidFill>
                  <a:srgbClr val="000000"/>
                </a:solidFill>
                <a:latin typeface="Arimo"/>
                <a:ea typeface="Arimo"/>
                <a:cs typeface="Arimo"/>
                <a:sym typeface="Arimo"/>
              </a:rPr>
              <a:t>Profesionalūs, vaikui atsidavę pedagogai</a:t>
            </a:r>
          </a:p>
          <a:p>
            <a:pPr algn="l" marL="400180" indent="-200090" lvl="1">
              <a:lnSpc>
                <a:spcPts val="2594"/>
              </a:lnSpc>
              <a:buFont typeface="Arial"/>
              <a:buChar char="•"/>
            </a:pPr>
            <a:r>
              <a:rPr lang="en-US" sz="1853">
                <a:solidFill>
                  <a:srgbClr val="000000"/>
                </a:solidFill>
                <a:latin typeface="Arimo"/>
                <a:ea typeface="Arimo"/>
                <a:cs typeface="Arimo"/>
                <a:sym typeface="Arimo"/>
              </a:rPr>
              <a:t>D</a:t>
            </a:r>
            <a:r>
              <a:rPr lang="en-US" sz="1853">
                <a:solidFill>
                  <a:srgbClr val="000000"/>
                </a:solidFill>
                <a:latin typeface="Arimo"/>
                <a:ea typeface="Arimo"/>
                <a:cs typeface="Arimo"/>
                <a:sym typeface="Arimo"/>
              </a:rPr>
              <a:t>ė</a:t>
            </a:r>
            <a:r>
              <a:rPr lang="en-US" sz="1853">
                <a:solidFill>
                  <a:srgbClr val="000000"/>
                </a:solidFill>
                <a:latin typeface="Arimo"/>
                <a:ea typeface="Arimo"/>
                <a:cs typeface="Arimo"/>
                <a:sym typeface="Arimo"/>
              </a:rPr>
              <a:t>m</a:t>
            </a:r>
            <a:r>
              <a:rPr lang="en-US" sz="1853">
                <a:solidFill>
                  <a:srgbClr val="000000"/>
                </a:solidFill>
                <a:latin typeface="Arimo"/>
                <a:ea typeface="Arimo"/>
                <a:cs typeface="Arimo"/>
                <a:sym typeface="Arimo"/>
              </a:rPr>
              <a:t>esys </a:t>
            </a:r>
            <a:r>
              <a:rPr lang="en-US" sz="1853">
                <a:solidFill>
                  <a:srgbClr val="000000"/>
                </a:solidFill>
                <a:latin typeface="Arimo"/>
                <a:ea typeface="Arimo"/>
                <a:cs typeface="Arimo"/>
                <a:sym typeface="Arimo"/>
              </a:rPr>
              <a:t>k</a:t>
            </a:r>
            <a:r>
              <a:rPr lang="en-US" sz="1853">
                <a:solidFill>
                  <a:srgbClr val="000000"/>
                </a:solidFill>
                <a:latin typeface="Arimo"/>
                <a:ea typeface="Arimo"/>
                <a:cs typeface="Arimo"/>
                <a:sym typeface="Arimo"/>
              </a:rPr>
              <a:t>i</a:t>
            </a:r>
            <a:r>
              <a:rPr lang="en-US" sz="1853">
                <a:solidFill>
                  <a:srgbClr val="000000"/>
                </a:solidFill>
                <a:latin typeface="Arimo"/>
                <a:ea typeface="Arimo"/>
                <a:cs typeface="Arimo"/>
                <a:sym typeface="Arimo"/>
              </a:rPr>
              <a:t>ekvienam vaikui, pagarbus bendravimas</a:t>
            </a:r>
          </a:p>
          <a:p>
            <a:pPr algn="l" marL="400180" indent="-200090" lvl="1">
              <a:lnSpc>
                <a:spcPts val="2594"/>
              </a:lnSpc>
              <a:buFont typeface="Arial"/>
              <a:buChar char="•"/>
            </a:pPr>
            <a:r>
              <a:rPr lang="en-US" sz="1853">
                <a:solidFill>
                  <a:srgbClr val="000000"/>
                </a:solidFill>
                <a:latin typeface="Arimo"/>
                <a:ea typeface="Arimo"/>
                <a:cs typeface="Arimo"/>
                <a:sym typeface="Arimo"/>
              </a:rPr>
              <a:t>Inovacijų diegimas, sistemiškas požiūris į ugdymą</a:t>
            </a:r>
          </a:p>
          <a:p>
            <a:pPr algn="l" marL="400180" indent="-200090" lvl="1">
              <a:lnSpc>
                <a:spcPts val="2594"/>
              </a:lnSpc>
              <a:buFont typeface="Arial"/>
              <a:buChar char="•"/>
            </a:pPr>
            <a:r>
              <a:rPr lang="en-US" sz="1853">
                <a:solidFill>
                  <a:srgbClr val="000000"/>
                </a:solidFill>
                <a:latin typeface="Arimo"/>
                <a:ea typeface="Arimo"/>
                <a:cs typeface="Arimo"/>
                <a:sym typeface="Arimo"/>
              </a:rPr>
              <a:t>Au</a:t>
            </a:r>
            <a:r>
              <a:rPr lang="en-US" sz="1853">
                <a:solidFill>
                  <a:srgbClr val="000000"/>
                </a:solidFill>
                <a:latin typeface="Arimo"/>
                <a:ea typeface="Arimo"/>
                <a:cs typeface="Arimo"/>
                <a:sym typeface="Arimo"/>
              </a:rPr>
              <a:t>k</a:t>
            </a:r>
            <a:r>
              <a:rPr lang="en-US" sz="1853">
                <a:solidFill>
                  <a:srgbClr val="000000"/>
                </a:solidFill>
                <a:latin typeface="Arimo"/>
                <a:ea typeface="Arimo"/>
                <a:cs typeface="Arimo"/>
                <a:sym typeface="Arimo"/>
              </a:rPr>
              <a:t>š</a:t>
            </a:r>
            <a:r>
              <a:rPr lang="en-US" sz="1853">
                <a:solidFill>
                  <a:srgbClr val="000000"/>
                </a:solidFill>
                <a:latin typeface="Arimo"/>
                <a:ea typeface="Arimo"/>
                <a:cs typeface="Arimo"/>
                <a:sym typeface="Arimo"/>
              </a:rPr>
              <a:t>t</a:t>
            </a:r>
            <a:r>
              <a:rPr lang="en-US" sz="1853">
                <a:solidFill>
                  <a:srgbClr val="000000"/>
                </a:solidFill>
                <a:latin typeface="Arimo"/>
                <a:ea typeface="Arimo"/>
                <a:cs typeface="Arimo"/>
                <a:sym typeface="Arimo"/>
              </a:rPr>
              <a:t>a</a:t>
            </a:r>
            <a:r>
              <a:rPr lang="en-US" sz="1853">
                <a:solidFill>
                  <a:srgbClr val="000000"/>
                </a:solidFill>
                <a:latin typeface="Arimo"/>
                <a:ea typeface="Arimo"/>
                <a:cs typeface="Arimo"/>
                <a:sym typeface="Arimo"/>
              </a:rPr>
              <a:t> </a:t>
            </a:r>
            <a:r>
              <a:rPr lang="en-US" sz="1853">
                <a:solidFill>
                  <a:srgbClr val="000000"/>
                </a:solidFill>
                <a:latin typeface="Arimo"/>
                <a:ea typeface="Arimo"/>
                <a:cs typeface="Arimo"/>
                <a:sym typeface="Arimo"/>
              </a:rPr>
              <a:t>kul</a:t>
            </a:r>
            <a:r>
              <a:rPr lang="en-US" sz="1853">
                <a:solidFill>
                  <a:srgbClr val="000000"/>
                </a:solidFill>
                <a:latin typeface="Arimo"/>
                <a:ea typeface="Arimo"/>
                <a:cs typeface="Arimo"/>
                <a:sym typeface="Arimo"/>
              </a:rPr>
              <a:t>t</a:t>
            </a:r>
            <a:r>
              <a:rPr lang="en-US" sz="1853">
                <a:solidFill>
                  <a:srgbClr val="000000"/>
                </a:solidFill>
                <a:latin typeface="Arimo"/>
                <a:ea typeface="Arimo"/>
                <a:cs typeface="Arimo"/>
                <a:sym typeface="Arimo"/>
              </a:rPr>
              <a:t>ū</a:t>
            </a:r>
            <a:r>
              <a:rPr lang="en-US" sz="1853">
                <a:solidFill>
                  <a:srgbClr val="000000"/>
                </a:solidFill>
                <a:latin typeface="Arimo"/>
                <a:ea typeface="Arimo"/>
                <a:cs typeface="Arimo"/>
                <a:sym typeface="Arimo"/>
              </a:rPr>
              <a:t>ra </a:t>
            </a:r>
            <a:r>
              <a:rPr lang="en-US" sz="1853">
                <a:solidFill>
                  <a:srgbClr val="000000"/>
                </a:solidFill>
                <a:latin typeface="Arimo"/>
                <a:ea typeface="Arimo"/>
                <a:cs typeface="Arimo"/>
                <a:sym typeface="Arimo"/>
              </a:rPr>
              <a:t>ir atsakingas požiūris į ugdymo(si) procesą</a:t>
            </a:r>
          </a:p>
          <a:p>
            <a:pPr algn="l">
              <a:lnSpc>
                <a:spcPts val="2594"/>
              </a:lnSpc>
            </a:pPr>
            <a:r>
              <a:rPr lang="en-US" sz="1853" i="true">
                <a:solidFill>
                  <a:srgbClr val="000000"/>
                </a:solidFill>
                <a:latin typeface="Arimo Italics"/>
                <a:ea typeface="Arimo Italics"/>
                <a:cs typeface="Arimo Italics"/>
                <a:sym typeface="Arimo Italics"/>
              </a:rPr>
              <a:t>3. Administracijos darbas</a:t>
            </a:r>
          </a:p>
          <a:p>
            <a:pPr algn="l" marL="400180" indent="-200090" lvl="1">
              <a:lnSpc>
                <a:spcPts val="2594"/>
              </a:lnSpc>
              <a:buFont typeface="Arial"/>
              <a:buChar char="•"/>
            </a:pPr>
            <a:r>
              <a:rPr lang="en-US" sz="1853">
                <a:solidFill>
                  <a:srgbClr val="000000"/>
                </a:solidFill>
                <a:latin typeface="Arimo"/>
                <a:ea typeface="Arimo"/>
                <a:cs typeface="Arimo"/>
                <a:sym typeface="Arimo"/>
              </a:rPr>
              <a:t>Administracija visada pasiru</a:t>
            </a:r>
            <a:r>
              <a:rPr lang="en-US" sz="1853">
                <a:solidFill>
                  <a:srgbClr val="000000"/>
                </a:solidFill>
                <a:latin typeface="Arimo"/>
                <a:ea typeface="Arimo"/>
                <a:cs typeface="Arimo"/>
                <a:sym typeface="Arimo"/>
              </a:rPr>
              <a:t>o</a:t>
            </a:r>
            <a:r>
              <a:rPr lang="en-US" sz="1853">
                <a:solidFill>
                  <a:srgbClr val="000000"/>
                </a:solidFill>
                <a:latin typeface="Arimo"/>
                <a:ea typeface="Arimo"/>
                <a:cs typeface="Arimo"/>
                <a:sym typeface="Arimo"/>
              </a:rPr>
              <a:t>šusi</a:t>
            </a:r>
            <a:r>
              <a:rPr lang="en-US" sz="1853">
                <a:solidFill>
                  <a:srgbClr val="000000"/>
                </a:solidFill>
                <a:latin typeface="Arimo"/>
                <a:ea typeface="Arimo"/>
                <a:cs typeface="Arimo"/>
                <a:sym typeface="Arimo"/>
              </a:rPr>
              <a:t> padė</a:t>
            </a:r>
            <a:r>
              <a:rPr lang="en-US" sz="1853">
                <a:solidFill>
                  <a:srgbClr val="000000"/>
                </a:solidFill>
                <a:latin typeface="Arimo"/>
                <a:ea typeface="Arimo"/>
                <a:cs typeface="Arimo"/>
                <a:sym typeface="Arimo"/>
              </a:rPr>
              <a:t>ti</a:t>
            </a:r>
          </a:p>
          <a:p>
            <a:pPr algn="l" marL="400180" indent="-200090" lvl="1">
              <a:lnSpc>
                <a:spcPts val="2594"/>
              </a:lnSpc>
              <a:buFont typeface="Arial"/>
              <a:buChar char="•"/>
            </a:pPr>
            <a:r>
              <a:rPr lang="en-US" sz="1853">
                <a:solidFill>
                  <a:srgbClr val="000000"/>
                </a:solidFill>
                <a:latin typeface="Arimo"/>
                <a:ea typeface="Arimo"/>
                <a:cs typeface="Arimo"/>
                <a:sym typeface="Arimo"/>
              </a:rPr>
              <a:t>Reaguo</a:t>
            </a:r>
            <a:r>
              <a:rPr lang="en-US" sz="1853">
                <a:solidFill>
                  <a:srgbClr val="000000"/>
                </a:solidFill>
                <a:latin typeface="Arimo"/>
                <a:ea typeface="Arimo"/>
                <a:cs typeface="Arimo"/>
                <a:sym typeface="Arimo"/>
              </a:rPr>
              <a:t>j</a:t>
            </a:r>
            <a:r>
              <a:rPr lang="en-US" sz="1853">
                <a:solidFill>
                  <a:srgbClr val="000000"/>
                </a:solidFill>
                <a:latin typeface="Arimo"/>
                <a:ea typeface="Arimo"/>
                <a:cs typeface="Arimo"/>
                <a:sym typeface="Arimo"/>
              </a:rPr>
              <a:t>a į pa</a:t>
            </a:r>
            <a:r>
              <a:rPr lang="en-US" sz="1853">
                <a:solidFill>
                  <a:srgbClr val="000000"/>
                </a:solidFill>
                <a:latin typeface="Arimo"/>
                <a:ea typeface="Arimo"/>
                <a:cs typeface="Arimo"/>
                <a:sym typeface="Arimo"/>
              </a:rPr>
              <a:t>s</a:t>
            </a:r>
            <a:r>
              <a:rPr lang="en-US" sz="1853">
                <a:solidFill>
                  <a:srgbClr val="000000"/>
                </a:solidFill>
                <a:latin typeface="Arimo"/>
                <a:ea typeface="Arimo"/>
                <a:cs typeface="Arimo"/>
                <a:sym typeface="Arimo"/>
              </a:rPr>
              <a:t>tabas, išklauso, sprendžia problemas</a:t>
            </a:r>
          </a:p>
          <a:p>
            <a:pPr algn="l" marL="400180" indent="-200090" lvl="1">
              <a:lnSpc>
                <a:spcPts val="2594"/>
              </a:lnSpc>
              <a:buFont typeface="Arial"/>
              <a:buChar char="•"/>
            </a:pPr>
            <a:r>
              <a:rPr lang="en-US" sz="1853">
                <a:solidFill>
                  <a:srgbClr val="000000"/>
                </a:solidFill>
                <a:latin typeface="Arimo"/>
                <a:ea typeface="Arimo"/>
                <a:cs typeface="Arimo"/>
                <a:sym typeface="Arimo"/>
              </a:rPr>
              <a:t>Aktyvi, šiuolaikiška lyderystė</a:t>
            </a:r>
          </a:p>
          <a:p>
            <a:pPr algn="l" marL="400180" indent="-200090" lvl="1">
              <a:lnSpc>
                <a:spcPts val="2594"/>
              </a:lnSpc>
              <a:buFont typeface="Arial"/>
              <a:buChar char="•"/>
            </a:pPr>
            <a:r>
              <a:rPr lang="en-US" sz="1853">
                <a:solidFill>
                  <a:srgbClr val="000000"/>
                </a:solidFill>
                <a:latin typeface="Arimo"/>
                <a:ea typeface="Arimo"/>
                <a:cs typeface="Arimo"/>
                <a:sym typeface="Arimo"/>
              </a:rPr>
              <a:t>Stiprus pasitikėjimas va</a:t>
            </a:r>
            <a:r>
              <a:rPr lang="en-US" sz="1853">
                <a:solidFill>
                  <a:srgbClr val="000000"/>
                </a:solidFill>
                <a:latin typeface="Arimo"/>
                <a:ea typeface="Arimo"/>
                <a:cs typeface="Arimo"/>
                <a:sym typeface="Arimo"/>
              </a:rPr>
              <a:t>do</a:t>
            </a:r>
            <a:r>
              <a:rPr lang="en-US" sz="1853">
                <a:solidFill>
                  <a:srgbClr val="000000"/>
                </a:solidFill>
                <a:latin typeface="Arimo"/>
                <a:ea typeface="Arimo"/>
                <a:cs typeface="Arimo"/>
                <a:sym typeface="Arimo"/>
              </a:rPr>
              <a:t>vybe</a:t>
            </a:r>
          </a:p>
          <a:p>
            <a:pPr algn="l">
              <a:lnSpc>
                <a:spcPts val="2594"/>
              </a:lnSpc>
            </a:pPr>
            <a:r>
              <a:rPr lang="en-US" sz="1853" i="true">
                <a:solidFill>
                  <a:srgbClr val="000000"/>
                </a:solidFill>
                <a:latin typeface="Arimo Italics"/>
                <a:ea typeface="Arimo Italics"/>
                <a:cs typeface="Arimo Italics"/>
                <a:sym typeface="Arimo Italics"/>
              </a:rPr>
              <a:t>4. Bendruomeniškumas ir mikroklimatas</a:t>
            </a:r>
          </a:p>
          <a:p>
            <a:pPr algn="l" marL="400180" indent="-200090" lvl="1">
              <a:lnSpc>
                <a:spcPts val="2594"/>
              </a:lnSpc>
              <a:buFont typeface="Arial"/>
              <a:buChar char="•"/>
            </a:pPr>
            <a:r>
              <a:rPr lang="en-US" sz="1853">
                <a:solidFill>
                  <a:srgbClr val="000000"/>
                </a:solidFill>
                <a:latin typeface="Arimo"/>
                <a:ea typeface="Arimo"/>
                <a:cs typeface="Arimo"/>
                <a:sym typeface="Arimo"/>
              </a:rPr>
              <a:t>Draugiški, kūrybiški, supratingi kolegos</a:t>
            </a:r>
          </a:p>
          <a:p>
            <a:pPr algn="l" marL="400180" indent="-200090" lvl="1">
              <a:lnSpc>
                <a:spcPts val="2594"/>
              </a:lnSpc>
              <a:buFont typeface="Arial"/>
              <a:buChar char="•"/>
            </a:pPr>
            <a:r>
              <a:rPr lang="en-US" sz="1853">
                <a:solidFill>
                  <a:srgbClr val="000000"/>
                </a:solidFill>
                <a:latin typeface="Arimo"/>
                <a:ea typeface="Arimo"/>
                <a:cs typeface="Arimo"/>
                <a:sym typeface="Arimo"/>
              </a:rPr>
              <a:t>Pozityvus mikroklimatas, bendrystė, dialogas</a:t>
            </a:r>
          </a:p>
          <a:p>
            <a:pPr algn="l" marL="400180" indent="-200090" lvl="1">
              <a:lnSpc>
                <a:spcPts val="2594"/>
              </a:lnSpc>
              <a:buFont typeface="Arial"/>
              <a:buChar char="•"/>
            </a:pPr>
            <a:r>
              <a:rPr lang="en-US" sz="1853">
                <a:solidFill>
                  <a:srgbClr val="000000"/>
                </a:solidFill>
                <a:latin typeface="Arimo"/>
                <a:ea typeface="Arimo"/>
                <a:cs typeface="Arimo"/>
                <a:sym typeface="Arimo"/>
              </a:rPr>
              <a:t>Tolerancija skirtingoms nuomonėms</a:t>
            </a:r>
          </a:p>
          <a:p>
            <a:pPr algn="l" marL="400180" indent="-200090" lvl="1">
              <a:lnSpc>
                <a:spcPts val="2594"/>
              </a:lnSpc>
              <a:buFont typeface="Arial"/>
              <a:buChar char="•"/>
            </a:pPr>
            <a:r>
              <a:rPr lang="en-US" sz="1853">
                <a:solidFill>
                  <a:srgbClr val="000000"/>
                </a:solidFill>
                <a:latin typeface="Arimo"/>
                <a:ea typeface="Arimo"/>
                <a:cs typeface="Arimo"/>
                <a:sym typeface="Arimo"/>
              </a:rPr>
              <a:t>Vaikai jauči</a:t>
            </a:r>
            <a:r>
              <a:rPr lang="en-US" sz="1853">
                <a:solidFill>
                  <a:srgbClr val="000000"/>
                </a:solidFill>
                <a:latin typeface="Arimo"/>
                <a:ea typeface="Arimo"/>
                <a:cs typeface="Arimo"/>
                <a:sym typeface="Arimo"/>
              </a:rPr>
              <a:t>as</a:t>
            </a:r>
            <a:r>
              <a:rPr lang="en-US" sz="1853">
                <a:solidFill>
                  <a:srgbClr val="000000"/>
                </a:solidFill>
                <a:latin typeface="Arimo"/>
                <a:ea typeface="Arimo"/>
                <a:cs typeface="Arimo"/>
                <a:sym typeface="Arimo"/>
              </a:rPr>
              <a:t>i</a:t>
            </a:r>
            <a:r>
              <a:rPr lang="en-US" sz="1853">
                <a:solidFill>
                  <a:srgbClr val="000000"/>
                </a:solidFill>
                <a:latin typeface="Arimo"/>
                <a:ea typeface="Arimo"/>
                <a:cs typeface="Arimo"/>
                <a:sym typeface="Arimo"/>
              </a:rPr>
              <a:t> </a:t>
            </a:r>
            <a:r>
              <a:rPr lang="en-US" sz="1853">
                <a:solidFill>
                  <a:srgbClr val="000000"/>
                </a:solidFill>
                <a:latin typeface="Arimo"/>
                <a:ea typeface="Arimo"/>
                <a:cs typeface="Arimo"/>
                <a:sym typeface="Arimo"/>
              </a:rPr>
              <a:t>saugiai i</a:t>
            </a:r>
            <a:r>
              <a:rPr lang="en-US" sz="1853">
                <a:solidFill>
                  <a:srgbClr val="000000"/>
                </a:solidFill>
                <a:latin typeface="Arimo"/>
                <a:ea typeface="Arimo"/>
                <a:cs typeface="Arimo"/>
                <a:sym typeface="Arimo"/>
              </a:rPr>
              <a:t>r</a:t>
            </a:r>
            <a:r>
              <a:rPr lang="en-US" sz="1853">
                <a:solidFill>
                  <a:srgbClr val="000000"/>
                </a:solidFill>
                <a:latin typeface="Arimo"/>
                <a:ea typeface="Arimo"/>
                <a:cs typeface="Arimo"/>
                <a:sym typeface="Arimo"/>
              </a:rPr>
              <a:t> gera</a:t>
            </a:r>
            <a:r>
              <a:rPr lang="en-US" sz="1853">
                <a:solidFill>
                  <a:srgbClr val="000000"/>
                </a:solidFill>
                <a:latin typeface="Arimo"/>
                <a:ea typeface="Arimo"/>
                <a:cs typeface="Arimo"/>
                <a:sym typeface="Arimo"/>
              </a:rPr>
              <a:t>i</a:t>
            </a:r>
          </a:p>
          <a:p>
            <a:pPr algn="l">
              <a:lnSpc>
                <a:spcPts val="2594"/>
              </a:lnSpc>
            </a:pPr>
            <a:r>
              <a:rPr lang="en-US" sz="1853" i="true">
                <a:solidFill>
                  <a:srgbClr val="000000"/>
                </a:solidFill>
                <a:latin typeface="Arimo Italics"/>
                <a:ea typeface="Arimo Italics"/>
                <a:cs typeface="Arimo Italics"/>
                <a:sym typeface="Arimo Italics"/>
              </a:rPr>
              <a:t>5. Veiklų įvairovė</a:t>
            </a:r>
          </a:p>
          <a:p>
            <a:pPr algn="l" marL="400180" indent="-200090" lvl="1">
              <a:lnSpc>
                <a:spcPts val="2594"/>
              </a:lnSpc>
              <a:buFont typeface="Arial"/>
              <a:buChar char="•"/>
            </a:pPr>
            <a:r>
              <a:rPr lang="en-US" sz="1853">
                <a:solidFill>
                  <a:srgbClr val="000000"/>
                </a:solidFill>
                <a:latin typeface="Arimo"/>
                <a:ea typeface="Arimo"/>
                <a:cs typeface="Arimo"/>
                <a:sym typeface="Arimo"/>
              </a:rPr>
              <a:t>Daug švenčių, renginių, užsiėmimų</a:t>
            </a:r>
          </a:p>
          <a:p>
            <a:pPr algn="l" marL="400180" indent="-200090" lvl="1">
              <a:lnSpc>
                <a:spcPts val="2594"/>
              </a:lnSpc>
              <a:buFont typeface="Arial"/>
              <a:buChar char="•"/>
            </a:pPr>
            <a:r>
              <a:rPr lang="en-US" sz="1853">
                <a:solidFill>
                  <a:srgbClr val="000000"/>
                </a:solidFill>
                <a:latin typeface="Arimo"/>
                <a:ea typeface="Arimo"/>
                <a:cs typeface="Arimo"/>
                <a:sym typeface="Arimo"/>
              </a:rPr>
              <a:t>Platus užklasinės veiklos pasirinkimas</a:t>
            </a:r>
          </a:p>
        </p:txBody>
      </p:sp>
      <p:sp>
        <p:nvSpPr>
          <p:cNvPr name="TextBox 14" id="14"/>
          <p:cNvSpPr txBox="true"/>
          <p:nvPr/>
        </p:nvSpPr>
        <p:spPr>
          <a:xfrm rot="0">
            <a:off x="614099" y="2541254"/>
            <a:ext cx="7781871" cy="7551330"/>
          </a:xfrm>
          <a:prstGeom prst="rect">
            <a:avLst/>
          </a:prstGeom>
        </p:spPr>
        <p:txBody>
          <a:bodyPr anchor="t" rtlCol="false" tIns="0" lIns="0" bIns="0" rIns="0">
            <a:spAutoFit/>
          </a:bodyPr>
          <a:lstStyle/>
          <a:p>
            <a:pPr algn="just">
              <a:lnSpc>
                <a:spcPts val="2734"/>
              </a:lnSpc>
            </a:pPr>
            <a:r>
              <a:rPr lang="en-US" b="true" sz="1953" u="sng">
                <a:solidFill>
                  <a:srgbClr val="000000"/>
                </a:solidFill>
                <a:latin typeface="Arimo Bold"/>
                <a:ea typeface="Arimo Bold"/>
                <a:cs typeface="Arimo Bold"/>
                <a:sym typeface="Arimo Bold"/>
              </a:rPr>
              <a:t>Pagrindinės įžvalgos ir rekomendacinės kryptys</a:t>
            </a:r>
          </a:p>
          <a:p>
            <a:pPr algn="just">
              <a:lnSpc>
                <a:spcPts val="2734"/>
              </a:lnSpc>
            </a:pPr>
            <a:r>
              <a:rPr lang="en-US" sz="1953" i="true">
                <a:solidFill>
                  <a:srgbClr val="000000"/>
                </a:solidFill>
                <a:latin typeface="Arimo Italics"/>
                <a:ea typeface="Arimo Italics"/>
                <a:cs typeface="Arimo Italics"/>
                <a:sym typeface="Arimo Italics"/>
              </a:rPr>
              <a:t>1. Stiprinti bendruomeniškumą</a:t>
            </a:r>
          </a:p>
          <a:p>
            <a:pPr algn="just" marL="421769" indent="-210885" lvl="1">
              <a:lnSpc>
                <a:spcPts val="2734"/>
              </a:lnSpc>
              <a:buFont typeface="Arial"/>
              <a:buChar char="•"/>
            </a:pPr>
            <a:r>
              <a:rPr lang="en-US" sz="1953">
                <a:solidFill>
                  <a:srgbClr val="000000"/>
                </a:solidFill>
                <a:latin typeface="Arimo"/>
                <a:ea typeface="Arimo"/>
                <a:cs typeface="Arimo"/>
                <a:sym typeface="Arimo"/>
              </a:rPr>
              <a:t>Mokytojai vertina draugišką atmosferą – ją verta toliau puoselėti</a:t>
            </a:r>
          </a:p>
          <a:p>
            <a:pPr algn="just" marL="421769" indent="-210885" lvl="1">
              <a:lnSpc>
                <a:spcPts val="2734"/>
              </a:lnSpc>
              <a:buFont typeface="Arial"/>
              <a:buChar char="•"/>
            </a:pPr>
            <a:r>
              <a:rPr lang="en-US" sz="1953">
                <a:solidFill>
                  <a:srgbClr val="000000"/>
                </a:solidFill>
                <a:latin typeface="Arimo"/>
                <a:ea typeface="Arimo"/>
                <a:cs typeface="Arimo"/>
                <a:sym typeface="Arimo"/>
              </a:rPr>
              <a:t>Rekomenduojama palaikyti bendras veiklas, kurios stiprina ryšius</a:t>
            </a:r>
          </a:p>
          <a:p>
            <a:pPr algn="just">
              <a:lnSpc>
                <a:spcPts val="2734"/>
              </a:lnSpc>
            </a:pPr>
            <a:r>
              <a:rPr lang="en-US" sz="1953" i="true">
                <a:solidFill>
                  <a:srgbClr val="000000"/>
                </a:solidFill>
                <a:latin typeface="Arimo Italics"/>
                <a:ea typeface="Arimo Italics"/>
                <a:cs typeface="Arimo Italics"/>
                <a:sym typeface="Arimo Italics"/>
              </a:rPr>
              <a:t>2. Išlaikyti ir plėtoti ugdymo kokybę</a:t>
            </a:r>
          </a:p>
          <a:p>
            <a:pPr algn="just" marL="421769" indent="-210885" lvl="1">
              <a:lnSpc>
                <a:spcPts val="2734"/>
              </a:lnSpc>
              <a:buFont typeface="Arial"/>
              <a:buChar char="•"/>
            </a:pPr>
            <a:r>
              <a:rPr lang="en-US" sz="1953">
                <a:solidFill>
                  <a:srgbClr val="000000"/>
                </a:solidFill>
                <a:latin typeface="Arimo"/>
                <a:ea typeface="Arimo"/>
                <a:cs typeface="Arimo"/>
                <a:sym typeface="Arimo"/>
              </a:rPr>
              <a:t>Tęsti inovacijų diegimą ir patirtinio ugdymo praktiką</a:t>
            </a:r>
          </a:p>
          <a:p>
            <a:pPr algn="just" marL="421769" indent="-210885" lvl="1">
              <a:lnSpc>
                <a:spcPts val="2734"/>
              </a:lnSpc>
              <a:buFont typeface="Arial"/>
              <a:buChar char="•"/>
            </a:pPr>
            <a:r>
              <a:rPr lang="en-US" sz="1953">
                <a:solidFill>
                  <a:srgbClr val="000000"/>
                </a:solidFill>
                <a:latin typeface="Arimo"/>
                <a:ea typeface="Arimo"/>
                <a:cs typeface="Arimo"/>
                <a:sym typeface="Arimo"/>
              </a:rPr>
              <a:t>Išlaikyti individualų dėmesį vaikui kaip prioritetą</a:t>
            </a:r>
          </a:p>
          <a:p>
            <a:pPr algn="just">
              <a:lnSpc>
                <a:spcPts val="2734"/>
              </a:lnSpc>
            </a:pPr>
            <a:r>
              <a:rPr lang="en-US" sz="1953" i="true">
                <a:solidFill>
                  <a:srgbClr val="000000"/>
                </a:solidFill>
                <a:latin typeface="Arimo Italics"/>
                <a:ea typeface="Arimo Italics"/>
                <a:cs typeface="Arimo Italics"/>
                <a:sym typeface="Arimo Italics"/>
              </a:rPr>
              <a:t>3. Toliau investuoti į aplinką</a:t>
            </a:r>
          </a:p>
          <a:p>
            <a:pPr algn="just" marL="421769" indent="-210885" lvl="1">
              <a:lnSpc>
                <a:spcPts val="2734"/>
              </a:lnSpc>
              <a:buFont typeface="Arial"/>
              <a:buChar char="•"/>
            </a:pPr>
            <a:r>
              <a:rPr lang="en-US" sz="1953">
                <a:solidFill>
                  <a:srgbClr val="000000"/>
                </a:solidFill>
                <a:latin typeface="Arimo"/>
                <a:ea typeface="Arimo"/>
                <a:cs typeface="Arimo"/>
                <a:sym typeface="Arimo"/>
              </a:rPr>
              <a:t>Aplinka yra viena didžiausių įstaigos stiprybių</a:t>
            </a:r>
          </a:p>
          <a:p>
            <a:pPr algn="just" marL="421769" indent="-210885" lvl="1">
              <a:lnSpc>
                <a:spcPts val="2734"/>
              </a:lnSpc>
              <a:buFont typeface="Arial"/>
              <a:buChar char="•"/>
            </a:pPr>
            <a:r>
              <a:rPr lang="en-US" sz="1953">
                <a:solidFill>
                  <a:srgbClr val="000000"/>
                </a:solidFill>
                <a:latin typeface="Arimo"/>
                <a:ea typeface="Arimo"/>
                <a:cs typeface="Arimo"/>
                <a:sym typeface="Arimo"/>
              </a:rPr>
              <a:t>Rekomenduojama tęsti modernizavimą ir lauko erdvių gerinimą</a:t>
            </a:r>
          </a:p>
          <a:p>
            <a:pPr algn="just">
              <a:lnSpc>
                <a:spcPts val="2734"/>
              </a:lnSpc>
            </a:pPr>
            <a:r>
              <a:rPr lang="en-US" sz="1953" i="true">
                <a:solidFill>
                  <a:srgbClr val="000000"/>
                </a:solidFill>
                <a:latin typeface="Arimo Italics"/>
                <a:ea typeface="Arimo Italics"/>
                <a:cs typeface="Arimo Italics"/>
                <a:sym typeface="Arimo Italics"/>
              </a:rPr>
              <a:t>4. Išlaikyti administracijos atvirumą</a:t>
            </a:r>
          </a:p>
          <a:p>
            <a:pPr algn="just" marL="421769" indent="-210885" lvl="1">
              <a:lnSpc>
                <a:spcPts val="2734"/>
              </a:lnSpc>
              <a:buFont typeface="Arial"/>
              <a:buChar char="•"/>
            </a:pPr>
            <a:r>
              <a:rPr lang="en-US" sz="1953">
                <a:solidFill>
                  <a:srgbClr val="000000"/>
                </a:solidFill>
                <a:latin typeface="Arimo"/>
                <a:ea typeface="Arimo"/>
                <a:cs typeface="Arimo"/>
                <a:sym typeface="Arimo"/>
              </a:rPr>
              <a:t>Darbuotojai vertina, kad administracija išklauso ir reaguoja</a:t>
            </a:r>
          </a:p>
          <a:p>
            <a:pPr algn="just" marL="421769" indent="-210885" lvl="1">
              <a:lnSpc>
                <a:spcPts val="2734"/>
              </a:lnSpc>
              <a:buFont typeface="Arial"/>
              <a:buChar char="•"/>
            </a:pPr>
            <a:r>
              <a:rPr lang="en-US" sz="1953">
                <a:solidFill>
                  <a:srgbClr val="000000"/>
                </a:solidFill>
                <a:latin typeface="Arimo"/>
                <a:ea typeface="Arimo"/>
                <a:cs typeface="Arimo"/>
                <a:sym typeface="Arimo"/>
              </a:rPr>
              <a:t>Svarbu išlaikyti šį dialogo ir prieinamumo standartą</a:t>
            </a:r>
          </a:p>
          <a:p>
            <a:pPr algn="just">
              <a:lnSpc>
                <a:spcPts val="2734"/>
              </a:lnSpc>
            </a:pPr>
            <a:r>
              <a:rPr lang="en-US" sz="1953" i="true">
                <a:solidFill>
                  <a:srgbClr val="000000"/>
                </a:solidFill>
                <a:latin typeface="Arimo Italics"/>
                <a:ea typeface="Arimo Italics"/>
                <a:cs typeface="Arimo Italics"/>
                <a:sym typeface="Arimo Italics"/>
              </a:rPr>
              <a:t>5. Komunikacijos su tėvais stiprinimas</a:t>
            </a:r>
          </a:p>
          <a:p>
            <a:pPr algn="just" marL="421769" indent="-210885" lvl="1">
              <a:lnSpc>
                <a:spcPts val="2734"/>
              </a:lnSpc>
              <a:buFont typeface="Arial"/>
              <a:buChar char="•"/>
            </a:pPr>
            <a:r>
              <a:rPr lang="en-US" sz="1953">
                <a:solidFill>
                  <a:srgbClr val="000000"/>
                </a:solidFill>
                <a:latin typeface="Arimo"/>
                <a:ea typeface="Arimo"/>
                <a:cs typeface="Arimo"/>
                <a:sym typeface="Arimo"/>
              </a:rPr>
              <a:t>Teigiami atsiliepimai rodo pasitikėjimą įstaiga</a:t>
            </a:r>
          </a:p>
          <a:p>
            <a:pPr algn="just" marL="421769" indent="-210885" lvl="1">
              <a:lnSpc>
                <a:spcPts val="2734"/>
              </a:lnSpc>
              <a:buFont typeface="Arial"/>
              <a:buChar char="•"/>
            </a:pPr>
            <a:r>
              <a:rPr lang="en-US" sz="1953">
                <a:solidFill>
                  <a:srgbClr val="000000"/>
                </a:solidFill>
                <a:latin typeface="Arimo"/>
                <a:ea typeface="Arimo"/>
                <a:cs typeface="Arimo"/>
                <a:sym typeface="Arimo"/>
              </a:rPr>
              <a:t>Rekomenduojama toliau palaikyti aiškią, atvirą komunikaciją su šeimomis</a:t>
            </a:r>
          </a:p>
          <a:p>
            <a:pPr algn="just">
              <a:lnSpc>
                <a:spcPts val="2734"/>
              </a:lnSpc>
            </a:pPr>
            <a:r>
              <a:rPr lang="en-US" sz="1953" i="true">
                <a:solidFill>
                  <a:srgbClr val="000000"/>
                </a:solidFill>
                <a:latin typeface="Arimo Italics"/>
                <a:ea typeface="Arimo Italics"/>
                <a:cs typeface="Arimo Italics"/>
                <a:sym typeface="Arimo Italics"/>
              </a:rPr>
              <a:t>6. Įstaigos reputacijos palaikymas</a:t>
            </a:r>
          </a:p>
          <a:p>
            <a:pPr algn="just" marL="421769" indent="-210885" lvl="1">
              <a:lnSpc>
                <a:spcPts val="2734"/>
              </a:lnSpc>
              <a:buFont typeface="Arial"/>
              <a:buChar char="•"/>
            </a:pPr>
            <a:r>
              <a:rPr lang="en-US" sz="1953">
                <a:solidFill>
                  <a:srgbClr val="000000"/>
                </a:solidFill>
                <a:latin typeface="Arimo"/>
                <a:ea typeface="Arimo"/>
                <a:cs typeface="Arimo"/>
                <a:sym typeface="Arimo"/>
              </a:rPr>
              <a:t>Darželis jau rekomenduojamas aplinkiniams</a:t>
            </a:r>
          </a:p>
          <a:p>
            <a:pPr algn="just" marL="421769" indent="-210885" lvl="1">
              <a:lnSpc>
                <a:spcPts val="2734"/>
              </a:lnSpc>
              <a:buFont typeface="Arial"/>
              <a:buChar char="•"/>
            </a:pPr>
            <a:r>
              <a:rPr lang="en-US" sz="1953">
                <a:solidFill>
                  <a:srgbClr val="000000"/>
                </a:solidFill>
                <a:latin typeface="Arimo"/>
                <a:ea typeface="Arimo"/>
                <a:cs typeface="Arimo"/>
                <a:sym typeface="Arimo"/>
              </a:rPr>
              <a:t>Svarbu išlaikyti aukštą kokybės standartą, kuris formuoja gerą įvaizdį</a:t>
            </a:r>
          </a:p>
          <a:p>
            <a:pPr algn="just">
              <a:lnSpc>
                <a:spcPts val="2734"/>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679045" y="1627179"/>
            <a:ext cx="13295918" cy="7628533"/>
          </a:xfrm>
          <a:custGeom>
            <a:avLst/>
            <a:gdLst/>
            <a:ahLst/>
            <a:cxnLst/>
            <a:rect r="r" b="b" t="t" l="l"/>
            <a:pathLst>
              <a:path h="7628533" w="13295918">
                <a:moveTo>
                  <a:pt x="0" y="0"/>
                </a:moveTo>
                <a:lnTo>
                  <a:pt x="13295918" y="0"/>
                </a:lnTo>
                <a:lnTo>
                  <a:pt x="13295918" y="7628533"/>
                </a:lnTo>
                <a:lnTo>
                  <a:pt x="0" y="7628533"/>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5915413" y="718865"/>
            <a:ext cx="7517755"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TĖVŲ</a:t>
            </a:r>
            <a:r>
              <a:rPr lang="en-US" sz="3353">
                <a:solidFill>
                  <a:srgbClr val="000000"/>
                </a:solidFill>
                <a:latin typeface="Buenard"/>
                <a:ea typeface="Buenard"/>
                <a:cs typeface="Buenard"/>
                <a:sym typeface="Buenard"/>
              </a:rPr>
              <a:t> BENDROS REKOMENDACIJOS (1)</a:t>
            </a:r>
          </a:p>
        </p:txBody>
      </p:sp>
      <p:sp>
        <p:nvSpPr>
          <p:cNvPr name="TextBox 14" id="14"/>
          <p:cNvSpPr txBox="true"/>
          <p:nvPr/>
        </p:nvSpPr>
        <p:spPr>
          <a:xfrm rot="0">
            <a:off x="8169027" y="9531937"/>
            <a:ext cx="974973"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9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592190" y="1807621"/>
            <a:ext cx="15323171" cy="7335968"/>
          </a:xfrm>
          <a:custGeom>
            <a:avLst/>
            <a:gdLst/>
            <a:ahLst/>
            <a:cxnLst/>
            <a:rect r="r" b="b" t="t" l="l"/>
            <a:pathLst>
              <a:path h="7335968" w="15323171">
                <a:moveTo>
                  <a:pt x="0" y="0"/>
                </a:moveTo>
                <a:lnTo>
                  <a:pt x="15323171" y="0"/>
                </a:lnTo>
                <a:lnTo>
                  <a:pt x="15323171" y="7335968"/>
                </a:lnTo>
                <a:lnTo>
                  <a:pt x="0" y="7335968"/>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5885126" y="718865"/>
            <a:ext cx="7578328"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TĖVŲ</a:t>
            </a:r>
            <a:r>
              <a:rPr lang="en-US" sz="3353">
                <a:solidFill>
                  <a:srgbClr val="000000"/>
                </a:solidFill>
                <a:latin typeface="Buenard"/>
                <a:ea typeface="Buenard"/>
                <a:cs typeface="Buenard"/>
                <a:sym typeface="Buenard"/>
              </a:rPr>
              <a:t> BENDROS REKOMENDACIJOS (2)</a:t>
            </a:r>
          </a:p>
        </p:txBody>
      </p:sp>
      <p:sp>
        <p:nvSpPr>
          <p:cNvPr name="TextBox 14" id="14"/>
          <p:cNvSpPr txBox="true"/>
          <p:nvPr/>
        </p:nvSpPr>
        <p:spPr>
          <a:xfrm rot="0">
            <a:off x="7686301" y="9412033"/>
            <a:ext cx="1108025"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10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380591" y="1791699"/>
            <a:ext cx="12864721" cy="7863561"/>
          </a:xfrm>
          <a:custGeom>
            <a:avLst/>
            <a:gdLst/>
            <a:ahLst/>
            <a:cxnLst/>
            <a:rect r="r" b="b" t="t" l="l"/>
            <a:pathLst>
              <a:path h="7863561" w="12864721">
                <a:moveTo>
                  <a:pt x="0" y="0"/>
                </a:moveTo>
                <a:lnTo>
                  <a:pt x="12864721" y="0"/>
                </a:lnTo>
                <a:lnTo>
                  <a:pt x="12864721" y="7863560"/>
                </a:lnTo>
                <a:lnTo>
                  <a:pt x="0" y="7863560"/>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5887284" y="718865"/>
            <a:ext cx="7574012"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TĖVŲ</a:t>
            </a:r>
            <a:r>
              <a:rPr lang="en-US" sz="3353">
                <a:solidFill>
                  <a:srgbClr val="000000"/>
                </a:solidFill>
                <a:latin typeface="Buenard"/>
                <a:ea typeface="Buenard"/>
                <a:cs typeface="Buenard"/>
                <a:sym typeface="Buenard"/>
              </a:rPr>
              <a:t> BENDROS REKOMENDACIJOS (3)</a:t>
            </a:r>
          </a:p>
        </p:txBody>
      </p:sp>
      <p:sp>
        <p:nvSpPr>
          <p:cNvPr name="TextBox 14" id="14"/>
          <p:cNvSpPr txBox="true"/>
          <p:nvPr/>
        </p:nvSpPr>
        <p:spPr>
          <a:xfrm rot="0">
            <a:off x="8947804" y="9721934"/>
            <a:ext cx="1038820"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11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3993528" y="1438400"/>
            <a:ext cx="10300944" cy="8292260"/>
          </a:xfrm>
          <a:custGeom>
            <a:avLst/>
            <a:gdLst/>
            <a:ahLst/>
            <a:cxnLst/>
            <a:rect r="r" b="b" t="t" l="l"/>
            <a:pathLst>
              <a:path h="8292260" w="10300944">
                <a:moveTo>
                  <a:pt x="0" y="0"/>
                </a:moveTo>
                <a:lnTo>
                  <a:pt x="10300944" y="0"/>
                </a:lnTo>
                <a:lnTo>
                  <a:pt x="10300944" y="8292260"/>
                </a:lnTo>
                <a:lnTo>
                  <a:pt x="0" y="8292260"/>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5883043" y="718865"/>
            <a:ext cx="7582495"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TĖVŲ</a:t>
            </a:r>
            <a:r>
              <a:rPr lang="en-US" sz="3353">
                <a:solidFill>
                  <a:srgbClr val="000000"/>
                </a:solidFill>
                <a:latin typeface="Buenard"/>
                <a:ea typeface="Buenard"/>
                <a:cs typeface="Buenard"/>
                <a:sym typeface="Buenard"/>
              </a:rPr>
              <a:t> BENDROS REKOMENDACIJOS (4)</a:t>
            </a:r>
          </a:p>
        </p:txBody>
      </p:sp>
      <p:sp>
        <p:nvSpPr>
          <p:cNvPr name="TextBox 14" id="14"/>
          <p:cNvSpPr txBox="true"/>
          <p:nvPr/>
        </p:nvSpPr>
        <p:spPr>
          <a:xfrm rot="0">
            <a:off x="9797713" y="9663985"/>
            <a:ext cx="1102519"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12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10800000">
            <a:off x="12816550" y="9258300"/>
            <a:ext cx="6524907" cy="1803247"/>
          </a:xfrm>
          <a:custGeom>
            <a:avLst/>
            <a:gdLst/>
            <a:ahLst/>
            <a:cxnLst/>
            <a:rect r="r" b="b" t="t" l="l"/>
            <a:pathLst>
              <a:path h="1803247" w="6524907">
                <a:moveTo>
                  <a:pt x="0" y="0"/>
                </a:moveTo>
                <a:lnTo>
                  <a:pt x="6524907" y="0"/>
                </a:lnTo>
                <a:lnTo>
                  <a:pt x="6524907" y="1803247"/>
                </a:lnTo>
                <a:lnTo>
                  <a:pt x="0" y="180324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15771576" y="7770576"/>
            <a:ext cx="2516424" cy="2516424"/>
          </a:xfrm>
          <a:custGeom>
            <a:avLst/>
            <a:gdLst/>
            <a:ahLst/>
            <a:cxnLst/>
            <a:rect r="r" b="b" t="t" l="l"/>
            <a:pathLst>
              <a:path h="2516424" w="2516424">
                <a:moveTo>
                  <a:pt x="0" y="0"/>
                </a:moveTo>
                <a:lnTo>
                  <a:pt x="2516424" y="0"/>
                </a:lnTo>
                <a:lnTo>
                  <a:pt x="2516424" y="2516424"/>
                </a:lnTo>
                <a:lnTo>
                  <a:pt x="0" y="251642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5400000">
            <a:off x="-1217769" y="1217769"/>
            <a:ext cx="3464239" cy="1028700"/>
          </a:xfrm>
          <a:custGeom>
            <a:avLst/>
            <a:gdLst/>
            <a:ahLst/>
            <a:cxnLst/>
            <a:rect r="r" b="b" t="t" l="l"/>
            <a:pathLst>
              <a:path h="1028700" w="3464239">
                <a:moveTo>
                  <a:pt x="0" y="0"/>
                </a:moveTo>
                <a:lnTo>
                  <a:pt x="3464238" y="0"/>
                </a:lnTo>
                <a:lnTo>
                  <a:pt x="3464238" y="1028700"/>
                </a:lnTo>
                <a:lnTo>
                  <a:pt x="0" y="10287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4" id="14"/>
          <p:cNvSpPr txBox="true"/>
          <p:nvPr/>
        </p:nvSpPr>
        <p:spPr>
          <a:xfrm rot="0">
            <a:off x="4162098" y="1950543"/>
            <a:ext cx="10309854" cy="630555"/>
          </a:xfrm>
          <a:prstGeom prst="rect">
            <a:avLst/>
          </a:prstGeom>
        </p:spPr>
        <p:txBody>
          <a:bodyPr anchor="t" rtlCol="false" tIns="0" lIns="0" bIns="0" rIns="0">
            <a:spAutoFit/>
          </a:bodyPr>
          <a:lstStyle/>
          <a:p>
            <a:pPr algn="ctr">
              <a:lnSpc>
                <a:spcPts val="4620"/>
              </a:lnSpc>
            </a:pPr>
            <a:r>
              <a:rPr lang="en-US" sz="3300" b="true">
                <a:solidFill>
                  <a:srgbClr val="000000"/>
                </a:solidFill>
                <a:latin typeface="Arial MT Pro Bold"/>
                <a:ea typeface="Arial MT Pro Bold"/>
                <a:cs typeface="Arial MT Pro Bold"/>
                <a:sym typeface="Arial MT Pro Bold"/>
              </a:rPr>
              <a:t>Kam skirta Stebėsenos Sistema:</a:t>
            </a:r>
          </a:p>
        </p:txBody>
      </p:sp>
      <p:sp>
        <p:nvSpPr>
          <p:cNvPr name="TextBox 15" id="15"/>
          <p:cNvSpPr txBox="true"/>
          <p:nvPr/>
        </p:nvSpPr>
        <p:spPr>
          <a:xfrm rot="0">
            <a:off x="5028568" y="190416"/>
            <a:ext cx="8230865" cy="1541703"/>
          </a:xfrm>
          <a:prstGeom prst="rect">
            <a:avLst/>
          </a:prstGeom>
        </p:spPr>
        <p:txBody>
          <a:bodyPr anchor="t" rtlCol="false" tIns="0" lIns="0" bIns="0" rIns="0">
            <a:spAutoFit/>
          </a:bodyPr>
          <a:lstStyle/>
          <a:p>
            <a:pPr algn="ctr">
              <a:lnSpc>
                <a:spcPts val="12674"/>
              </a:lnSpc>
            </a:pPr>
            <a:r>
              <a:rPr lang="en-US" sz="9053">
                <a:solidFill>
                  <a:srgbClr val="000000"/>
                </a:solidFill>
                <a:latin typeface="Buenard"/>
                <a:ea typeface="Buenard"/>
                <a:cs typeface="Buenard"/>
                <a:sym typeface="Buenard"/>
              </a:rPr>
              <a:t>ATMINTINĖ</a:t>
            </a:r>
          </a:p>
        </p:txBody>
      </p:sp>
      <p:sp>
        <p:nvSpPr>
          <p:cNvPr name="TextBox 16" id="16"/>
          <p:cNvSpPr txBox="true"/>
          <p:nvPr/>
        </p:nvSpPr>
        <p:spPr>
          <a:xfrm rot="0">
            <a:off x="1248337" y="2993320"/>
            <a:ext cx="16727489" cy="2216785"/>
          </a:xfrm>
          <a:prstGeom prst="rect">
            <a:avLst/>
          </a:prstGeom>
        </p:spPr>
        <p:txBody>
          <a:bodyPr anchor="t" rtlCol="false" tIns="0" lIns="0" bIns="0" rIns="0">
            <a:spAutoFit/>
          </a:bodyPr>
          <a:lstStyle/>
          <a:p>
            <a:pPr algn="ctr">
              <a:lnSpc>
                <a:spcPts val="4340"/>
              </a:lnSpc>
            </a:pPr>
            <a:r>
              <a:rPr lang="en-US" sz="3100" b="true">
                <a:solidFill>
                  <a:srgbClr val="000000"/>
                </a:solidFill>
                <a:latin typeface="Arial MT Pro Bold"/>
                <a:ea typeface="Arial MT Pro Bold"/>
                <a:cs typeface="Arial MT Pro Bold"/>
                <a:sym typeface="Arial MT Pro Bold"/>
              </a:rPr>
              <a:t>FIKSUOTI:</a:t>
            </a:r>
            <a:r>
              <a:rPr lang="en-US" sz="3100">
                <a:solidFill>
                  <a:srgbClr val="000000"/>
                </a:solidFill>
                <a:latin typeface="Arial MT Pro"/>
                <a:ea typeface="Arial MT Pro"/>
                <a:cs typeface="Arial MT Pro"/>
                <a:sym typeface="Arial MT Pro"/>
              </a:rPr>
              <a:t> mokyklos išorinės ir vidinės, ugdymosi aplinkų vertinimą, darbuotojo gerovės (darbo sąlygos, mokyklos kultūra ir vadyba) vertinimus, mikroklimato mokyklose rodiklių svyravimus, ugdytinio ugdymą(si), santykį su tėvais, vykdyti diagnostiką, atpažinti problemines sritis keisti, tobulinti pasirinktą sritį, remiantis duomenimis</a:t>
            </a:r>
          </a:p>
        </p:txBody>
      </p:sp>
      <p:sp>
        <p:nvSpPr>
          <p:cNvPr name="TextBox 17" id="17"/>
          <p:cNvSpPr txBox="true"/>
          <p:nvPr/>
        </p:nvSpPr>
        <p:spPr>
          <a:xfrm rot="0">
            <a:off x="220213" y="5629205"/>
            <a:ext cx="17394583" cy="261239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Arial MT Pro Bold"/>
                <a:ea typeface="Arial MT Pro Bold"/>
                <a:cs typeface="Arial MT Pro Bold"/>
                <a:sym typeface="Arial MT Pro Bold"/>
              </a:rPr>
              <a:t>Pagrindiniai įsivertinimo uždaviniai:</a:t>
            </a:r>
          </a:p>
          <a:p>
            <a:pPr algn="ctr">
              <a:lnSpc>
                <a:spcPts val="4060"/>
              </a:lnSpc>
              <a:spcBef>
                <a:spcPct val="0"/>
              </a:spcBef>
            </a:pPr>
            <a:r>
              <a:rPr lang="en-US" sz="2900">
                <a:solidFill>
                  <a:srgbClr val="000000"/>
                </a:solidFill>
                <a:latin typeface="Arial MT Pro"/>
                <a:ea typeface="Arial MT Pro"/>
                <a:cs typeface="Arial MT Pro"/>
                <a:sym typeface="Arial MT Pro"/>
              </a:rPr>
              <a:t>identifikuoti mokyklos veiklos stipriąsias puses, kylančius iššūkius ir numatyti mokyklos veiklos tobulinimo gaires; skatinti mokyklos bendruomenės diskusiją skatinti mokyklos bendruomenės refleksiją, savianalizę ir bendradarbiavimą skatinti kiekvieno mokyklos bendruomenės nario atsakomybę remiantis įsivertinimo metu surinktais įrodymais, kurti mokyklos kokybės vadybos sistemą</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848551" y="-485338"/>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TextBox 11" id="11"/>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2" id="12"/>
          <p:cNvSpPr txBox="true"/>
          <p:nvPr/>
        </p:nvSpPr>
        <p:spPr>
          <a:xfrm rot="0">
            <a:off x="3789061" y="766053"/>
            <a:ext cx="11032167" cy="1038136"/>
          </a:xfrm>
          <a:prstGeom prst="rect">
            <a:avLst/>
          </a:prstGeom>
        </p:spPr>
        <p:txBody>
          <a:bodyPr anchor="t" rtlCol="false" tIns="0" lIns="0" bIns="0" rIns="0">
            <a:spAutoFit/>
          </a:bodyPr>
          <a:lstStyle/>
          <a:p>
            <a:pPr algn="ctr">
              <a:lnSpc>
                <a:spcPts val="4134"/>
              </a:lnSpc>
              <a:spcBef>
                <a:spcPct val="0"/>
              </a:spcBef>
            </a:pPr>
            <a:r>
              <a:rPr lang="en-US" sz="2953">
                <a:solidFill>
                  <a:srgbClr val="000000"/>
                </a:solidFill>
                <a:latin typeface="Buenard"/>
                <a:ea typeface="Buenard"/>
                <a:cs typeface="Buenard"/>
                <a:sym typeface="Buenard"/>
              </a:rPr>
              <a:t>TĖVŲ</a:t>
            </a:r>
            <a:r>
              <a:rPr lang="en-US" sz="2953">
                <a:solidFill>
                  <a:srgbClr val="000000"/>
                </a:solidFill>
                <a:latin typeface="Buenard"/>
                <a:ea typeface="Buenard"/>
                <a:cs typeface="Buenard"/>
                <a:sym typeface="Buenard"/>
              </a:rPr>
              <a:t> BENDRI ATSILIEPIMAI IR TAI,</a:t>
            </a:r>
          </a:p>
          <a:p>
            <a:pPr algn="ctr">
              <a:lnSpc>
                <a:spcPts val="4274"/>
              </a:lnSpc>
              <a:spcBef>
                <a:spcPct val="0"/>
              </a:spcBef>
            </a:pPr>
            <a:r>
              <a:rPr lang="en-US" sz="3053">
                <a:solidFill>
                  <a:srgbClr val="000000"/>
                </a:solidFill>
                <a:latin typeface="Buenard"/>
                <a:ea typeface="Buenard"/>
                <a:cs typeface="Buenard"/>
                <a:sym typeface="Buenard"/>
              </a:rPr>
              <a:t>KO TRŪKO IKI ,,10 BALŲ” (1)</a:t>
            </a:r>
          </a:p>
        </p:txBody>
      </p:sp>
      <p:sp>
        <p:nvSpPr>
          <p:cNvPr name="TextBox 13" id="13"/>
          <p:cNvSpPr txBox="true"/>
          <p:nvPr/>
        </p:nvSpPr>
        <p:spPr>
          <a:xfrm rot="0">
            <a:off x="572545" y="3178418"/>
            <a:ext cx="8046244" cy="5355217"/>
          </a:xfrm>
          <a:prstGeom prst="rect">
            <a:avLst/>
          </a:prstGeom>
        </p:spPr>
        <p:txBody>
          <a:bodyPr anchor="t" rtlCol="false" tIns="0" lIns="0" bIns="0" rIns="0">
            <a:spAutoFit/>
          </a:bodyPr>
          <a:lstStyle/>
          <a:p>
            <a:pPr algn="l">
              <a:lnSpc>
                <a:spcPts val="3555"/>
              </a:lnSpc>
              <a:spcBef>
                <a:spcPct val="0"/>
              </a:spcBef>
            </a:pPr>
            <a:r>
              <a:rPr lang="en-US" b="true" sz="2539">
                <a:solidFill>
                  <a:srgbClr val="000000"/>
                </a:solidFill>
                <a:latin typeface="Buenard Bold"/>
                <a:ea typeface="Buenard Bold"/>
                <a:cs typeface="Buenard Bold"/>
                <a:sym typeface="Buenard Bold"/>
              </a:rPr>
              <a:t>🟩 Maitinimas ir virtuvės klausimas</a:t>
            </a:r>
          </a:p>
          <a:p>
            <a:pPr algn="l" marL="548322" indent="-274161" lvl="1">
              <a:lnSpc>
                <a:spcPts val="3555"/>
              </a:lnSpc>
              <a:buFont typeface="Arial"/>
              <a:buChar char="•"/>
            </a:pPr>
            <a:r>
              <a:rPr lang="en-US" sz="2539">
                <a:solidFill>
                  <a:srgbClr val="000000"/>
                </a:solidFill>
                <a:latin typeface="Buenard"/>
                <a:ea typeface="Buenard"/>
                <a:cs typeface="Buenard"/>
                <a:sym typeface="Buenard"/>
              </a:rPr>
              <a:t>Tai dažniausiai minima tema.</a:t>
            </a:r>
          </a:p>
          <a:p>
            <a:pPr algn="l" marL="548322" indent="-274161" lvl="1">
              <a:lnSpc>
                <a:spcPts val="3555"/>
              </a:lnSpc>
              <a:buFont typeface="Arial"/>
              <a:buChar char="•"/>
            </a:pPr>
            <a:r>
              <a:rPr lang="en-US" sz="2539">
                <a:solidFill>
                  <a:srgbClr val="000000"/>
                </a:solidFill>
                <a:latin typeface="Buenard"/>
                <a:ea typeface="Buenard"/>
                <a:cs typeface="Buenard"/>
                <a:sym typeface="Buenard"/>
              </a:rPr>
              <a:t>Maitinimo klausimas yra probleminis.</a:t>
            </a:r>
          </a:p>
          <a:p>
            <a:pPr algn="l" marL="548322" indent="-274161" lvl="1">
              <a:lnSpc>
                <a:spcPts val="3555"/>
              </a:lnSpc>
              <a:buFont typeface="Arial"/>
              <a:buChar char="•"/>
            </a:pPr>
            <a:r>
              <a:rPr lang="en-US" sz="2539">
                <a:solidFill>
                  <a:srgbClr val="000000"/>
                </a:solidFill>
                <a:latin typeface="Buenard"/>
                <a:ea typeface="Buenard"/>
                <a:cs typeface="Buenard"/>
                <a:sym typeface="Buenard"/>
              </a:rPr>
              <a:t>Reikėtų maisto gaminimo vietoje (savos virtuvės).</a:t>
            </a:r>
          </a:p>
          <a:p>
            <a:pPr algn="l" marL="548322" indent="-274161" lvl="1">
              <a:lnSpc>
                <a:spcPts val="3555"/>
              </a:lnSpc>
              <a:buFont typeface="Arial"/>
              <a:buChar char="•"/>
            </a:pPr>
            <a:r>
              <a:rPr lang="en-US" sz="2539">
                <a:solidFill>
                  <a:srgbClr val="000000"/>
                </a:solidFill>
                <a:latin typeface="Buenard"/>
                <a:ea typeface="Buenard"/>
                <a:cs typeface="Buenard"/>
                <a:sym typeface="Buenard"/>
              </a:rPr>
              <a:t>Vaikai būtų geriau maitinami, jei būtų įstaigos virtuvė.</a:t>
            </a:r>
          </a:p>
          <a:p>
            <a:pPr algn="l">
              <a:lnSpc>
                <a:spcPts val="3555"/>
              </a:lnSpc>
              <a:spcBef>
                <a:spcPct val="0"/>
              </a:spcBef>
            </a:pPr>
          </a:p>
          <a:p>
            <a:pPr algn="l">
              <a:lnSpc>
                <a:spcPts val="3555"/>
              </a:lnSpc>
              <a:spcBef>
                <a:spcPct val="0"/>
              </a:spcBef>
            </a:pPr>
            <a:r>
              <a:rPr lang="en-US" b="true" sz="2539">
                <a:solidFill>
                  <a:srgbClr val="000000"/>
                </a:solidFill>
                <a:latin typeface="Buenard Bold"/>
                <a:ea typeface="Buenard Bold"/>
                <a:cs typeface="Buenard Bold"/>
                <a:sym typeface="Buenard Bold"/>
              </a:rPr>
              <a:t>🟪 Pedagogų kompetencija ir profesionalumas</a:t>
            </a:r>
          </a:p>
          <a:p>
            <a:pPr algn="l" marL="548322" indent="-274161" lvl="1">
              <a:lnSpc>
                <a:spcPts val="3555"/>
              </a:lnSpc>
              <a:buFont typeface="Arial"/>
              <a:buChar char="•"/>
            </a:pPr>
            <a:r>
              <a:rPr lang="en-US" sz="2539">
                <a:solidFill>
                  <a:srgbClr val="000000"/>
                </a:solidFill>
                <a:latin typeface="Buenard"/>
                <a:ea typeface="Buenard"/>
                <a:cs typeface="Buenard"/>
                <a:sym typeface="Buenard"/>
              </a:rPr>
              <a:t>Tėvai mini tiek teigiamą, tiek neigiamą patirtį.</a:t>
            </a:r>
          </a:p>
          <a:p>
            <a:pPr algn="l" marL="548322" indent="-274161" lvl="1">
              <a:lnSpc>
                <a:spcPts val="3555"/>
              </a:lnSpc>
              <a:buFont typeface="Arial"/>
              <a:buChar char="•"/>
            </a:pPr>
            <a:r>
              <a:rPr lang="en-US" sz="2539">
                <a:solidFill>
                  <a:srgbClr val="000000"/>
                </a:solidFill>
                <a:latin typeface="Buenard"/>
                <a:ea typeface="Buenard"/>
                <a:cs typeface="Buenard"/>
                <a:sym typeface="Buenard"/>
              </a:rPr>
              <a:t>Pedagogai skirtingi: yra labai gerų ir prastesnių variantų.</a:t>
            </a:r>
          </a:p>
          <a:p>
            <a:pPr algn="l" marL="548322" indent="-274161" lvl="1">
              <a:lnSpc>
                <a:spcPts val="3555"/>
              </a:lnSpc>
              <a:buFont typeface="Arial"/>
              <a:buChar char="•"/>
            </a:pPr>
            <a:r>
              <a:rPr lang="en-US" sz="2539">
                <a:solidFill>
                  <a:srgbClr val="000000"/>
                </a:solidFill>
                <a:latin typeface="Buenard"/>
                <a:ea typeface="Buenard"/>
                <a:cs typeface="Buenard"/>
                <a:sym typeface="Buenard"/>
              </a:rPr>
              <a:t>Kai kurių mokytojų neprofesionalumas.</a:t>
            </a:r>
          </a:p>
          <a:p>
            <a:pPr algn="l" marL="548322" indent="-274161" lvl="1">
              <a:lnSpc>
                <a:spcPts val="3555"/>
              </a:lnSpc>
              <a:buFont typeface="Arial"/>
              <a:buChar char="•"/>
            </a:pPr>
            <a:r>
              <a:rPr lang="en-US" sz="2539">
                <a:solidFill>
                  <a:srgbClr val="000000"/>
                </a:solidFill>
                <a:latin typeface="Buenard"/>
                <a:ea typeface="Buenard"/>
                <a:cs typeface="Buenard"/>
                <a:sym typeface="Buenard"/>
              </a:rPr>
              <a:t>Pasenusios pedagoginės žinios.</a:t>
            </a:r>
          </a:p>
          <a:p>
            <a:pPr algn="l" marL="548322" indent="-274161" lvl="1">
              <a:lnSpc>
                <a:spcPts val="3555"/>
              </a:lnSpc>
              <a:buFont typeface="Arial"/>
              <a:buChar char="•"/>
            </a:pPr>
            <a:r>
              <a:rPr lang="en-US" sz="2539">
                <a:solidFill>
                  <a:srgbClr val="000000"/>
                </a:solidFill>
                <a:latin typeface="Buenard"/>
                <a:ea typeface="Buenard"/>
                <a:cs typeface="Buenard"/>
                <a:sym typeface="Buenard"/>
              </a:rPr>
              <a:t>Reikėtų kompetentingesnio pedagoginio personalo.</a:t>
            </a:r>
          </a:p>
        </p:txBody>
      </p:sp>
      <p:sp>
        <p:nvSpPr>
          <p:cNvPr name="TextBox 14" id="14"/>
          <p:cNvSpPr txBox="true"/>
          <p:nvPr/>
        </p:nvSpPr>
        <p:spPr>
          <a:xfrm rot="0">
            <a:off x="9305144" y="3414179"/>
            <a:ext cx="8782222" cy="4893220"/>
          </a:xfrm>
          <a:prstGeom prst="rect">
            <a:avLst/>
          </a:prstGeom>
        </p:spPr>
        <p:txBody>
          <a:bodyPr anchor="t" rtlCol="false" tIns="0" lIns="0" bIns="0" rIns="0">
            <a:spAutoFit/>
          </a:bodyPr>
          <a:lstStyle/>
          <a:p>
            <a:pPr algn="l">
              <a:lnSpc>
                <a:spcPts val="3294"/>
              </a:lnSpc>
              <a:spcBef>
                <a:spcPct val="0"/>
              </a:spcBef>
            </a:pPr>
            <a:r>
              <a:rPr lang="en-US" b="true" sz="2353">
                <a:solidFill>
                  <a:srgbClr val="000000"/>
                </a:solidFill>
                <a:latin typeface="Buenard Bold"/>
                <a:ea typeface="Buenard Bold"/>
                <a:cs typeface="Buenard Bold"/>
                <a:sym typeface="Buenard Bold"/>
              </a:rPr>
              <a:t>🟧 Ugdymo kokybė ir individualizavimas</a:t>
            </a:r>
          </a:p>
          <a:p>
            <a:pPr algn="l" marL="508127" indent="-254064" lvl="1">
              <a:lnSpc>
                <a:spcPts val="3294"/>
              </a:lnSpc>
              <a:buFont typeface="Arial"/>
              <a:buChar char="•"/>
            </a:pPr>
            <a:r>
              <a:rPr lang="en-US" sz="2353">
                <a:solidFill>
                  <a:srgbClr val="000000"/>
                </a:solidFill>
                <a:latin typeface="Buenard"/>
                <a:ea typeface="Buenard"/>
                <a:cs typeface="Buenard"/>
                <a:sym typeface="Buenard"/>
              </a:rPr>
              <a:t>Tėvai akcentuoja, kad ugdymas ne visada atitinka vaiko gebėjimus.</a:t>
            </a:r>
          </a:p>
          <a:p>
            <a:pPr algn="l" marL="508127" indent="-254064" lvl="1">
              <a:lnSpc>
                <a:spcPts val="3294"/>
              </a:lnSpc>
              <a:buFont typeface="Arial"/>
              <a:buChar char="•"/>
            </a:pPr>
            <a:r>
              <a:rPr lang="en-US" sz="2353">
                <a:solidFill>
                  <a:srgbClr val="000000"/>
                </a:solidFill>
                <a:latin typeface="Buenard"/>
                <a:ea typeface="Buenard"/>
                <a:cs typeface="Buenard"/>
                <a:sym typeface="Buenard"/>
              </a:rPr>
              <a:t>Vaduojantys mokytojai tik prižiūri, bet nelavina.</a:t>
            </a:r>
          </a:p>
          <a:p>
            <a:pPr algn="l" marL="508127" indent="-254064" lvl="1">
              <a:lnSpc>
                <a:spcPts val="3294"/>
              </a:lnSpc>
              <a:buFont typeface="Arial"/>
              <a:buChar char="•"/>
            </a:pPr>
            <a:r>
              <a:rPr lang="en-US" sz="2353">
                <a:solidFill>
                  <a:srgbClr val="000000"/>
                </a:solidFill>
                <a:latin typeface="Buenard"/>
                <a:ea typeface="Buenard"/>
                <a:cs typeface="Buenard"/>
                <a:sym typeface="Buenard"/>
              </a:rPr>
              <a:t>Vaikai gauna per lengvas užduotis, nors geba sudėtingesnes.</a:t>
            </a:r>
          </a:p>
          <a:p>
            <a:pPr algn="l" marL="508127" indent="-254064" lvl="1">
              <a:lnSpc>
                <a:spcPts val="3294"/>
              </a:lnSpc>
              <a:buFont typeface="Arial"/>
              <a:buChar char="•"/>
            </a:pPr>
            <a:r>
              <a:rPr lang="en-US" sz="2353">
                <a:solidFill>
                  <a:srgbClr val="000000"/>
                </a:solidFill>
                <a:latin typeface="Buenard"/>
                <a:ea typeface="Buenard"/>
                <a:cs typeface="Buenard"/>
                <a:sym typeface="Buenard"/>
              </a:rPr>
              <a:t>Trūksta individualaus požiūrio į vaiko gebėjimus.</a:t>
            </a:r>
          </a:p>
          <a:p>
            <a:pPr algn="l" marL="508127" indent="-254064" lvl="1">
              <a:lnSpc>
                <a:spcPts val="3294"/>
              </a:lnSpc>
              <a:buFont typeface="Arial"/>
              <a:buChar char="•"/>
            </a:pPr>
            <a:r>
              <a:rPr lang="en-US" sz="2353">
                <a:solidFill>
                  <a:srgbClr val="000000"/>
                </a:solidFill>
                <a:latin typeface="Buenard"/>
                <a:ea typeface="Buenard"/>
                <a:cs typeface="Buenard"/>
                <a:sym typeface="Buenard"/>
              </a:rPr>
              <a:t>Vaikas „stovi vietoje“ ir neplėtoja savo potencialo.</a:t>
            </a:r>
          </a:p>
          <a:p>
            <a:pPr algn="l">
              <a:lnSpc>
                <a:spcPts val="3294"/>
              </a:lnSpc>
              <a:spcBef>
                <a:spcPct val="0"/>
              </a:spcBef>
            </a:pPr>
            <a:r>
              <a:rPr lang="en-US" sz="2353">
                <a:solidFill>
                  <a:srgbClr val="000000"/>
                </a:solidFill>
                <a:latin typeface="Buenard"/>
                <a:ea typeface="Buenard"/>
                <a:cs typeface="Buenard"/>
                <a:sym typeface="Buenard"/>
              </a:rPr>
              <a:t>🟦 </a:t>
            </a:r>
            <a:r>
              <a:rPr lang="en-US" b="true" sz="2353">
                <a:solidFill>
                  <a:srgbClr val="000000"/>
                </a:solidFill>
                <a:latin typeface="Buenard Bold"/>
                <a:ea typeface="Buenard Bold"/>
                <a:cs typeface="Buenard Bold"/>
                <a:sym typeface="Buenard Bold"/>
              </a:rPr>
              <a:t>Požiūris į vaikus ir šiuolaikiškumas</a:t>
            </a:r>
          </a:p>
          <a:p>
            <a:pPr algn="l" marL="508127" indent="-254064" lvl="1">
              <a:lnSpc>
                <a:spcPts val="3294"/>
              </a:lnSpc>
              <a:buFont typeface="Arial"/>
              <a:buChar char="•"/>
            </a:pPr>
            <a:r>
              <a:rPr lang="en-US" sz="2353">
                <a:solidFill>
                  <a:srgbClr val="000000"/>
                </a:solidFill>
                <a:latin typeface="Buenard"/>
                <a:ea typeface="Buenard"/>
                <a:cs typeface="Buenard"/>
                <a:sym typeface="Buenard"/>
              </a:rPr>
              <a:t>Trūksta šiuolaikiškesnio požiūrio į vaikus.</a:t>
            </a:r>
          </a:p>
          <a:p>
            <a:pPr algn="l">
              <a:lnSpc>
                <a:spcPts val="3294"/>
              </a:lnSpc>
              <a:spcBef>
                <a:spcPct val="0"/>
              </a:spcBef>
            </a:pPr>
            <a:r>
              <a:rPr lang="en-US" sz="2353">
                <a:solidFill>
                  <a:srgbClr val="000000"/>
                </a:solidFill>
                <a:latin typeface="Buenard"/>
                <a:ea typeface="Buenard"/>
                <a:cs typeface="Buenard"/>
                <a:sym typeface="Buenard"/>
              </a:rPr>
              <a:t>🟨 </a:t>
            </a:r>
            <a:r>
              <a:rPr lang="en-US" b="true" sz="2353">
                <a:solidFill>
                  <a:srgbClr val="000000"/>
                </a:solidFill>
                <a:latin typeface="Buenard Bold"/>
                <a:ea typeface="Buenard Bold"/>
                <a:cs typeface="Buenard Bold"/>
                <a:sym typeface="Buenard Bold"/>
              </a:rPr>
              <a:t>Skirtinga grupių kokybė / nenuoseklumas</a:t>
            </a:r>
          </a:p>
          <a:p>
            <a:pPr algn="l" marL="508127" indent="-254064" lvl="1">
              <a:lnSpc>
                <a:spcPts val="3294"/>
              </a:lnSpc>
              <a:buFont typeface="Arial"/>
              <a:buChar char="•"/>
            </a:pPr>
            <a:r>
              <a:rPr lang="en-US" sz="2353">
                <a:solidFill>
                  <a:srgbClr val="000000"/>
                </a:solidFill>
                <a:latin typeface="Buenard"/>
                <a:ea typeface="Buenard"/>
                <a:cs typeface="Buenard"/>
                <a:sym typeface="Buenard"/>
              </a:rPr>
              <a:t>Vienoje grupėje gali būti nuostabios mokytojos, bet kitose labai skirtinga situacija.</a:t>
            </a:r>
          </a:p>
          <a:p>
            <a:pPr algn="l" marL="508127" indent="-254064" lvl="1">
              <a:lnSpc>
                <a:spcPts val="3294"/>
              </a:lnSpc>
              <a:buFont typeface="Arial"/>
              <a:buChar char="•"/>
            </a:pPr>
            <a:r>
              <a:rPr lang="en-US" sz="2353">
                <a:solidFill>
                  <a:srgbClr val="000000"/>
                </a:solidFill>
                <a:latin typeface="Buenard"/>
                <a:ea typeface="Buenard"/>
                <a:cs typeface="Buenard"/>
                <a:sym typeface="Buenard"/>
              </a:rPr>
              <a:t>Tėvai negali garantuoti, kad visi patirs vienodai gerą kokybę.</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848551" y="-485338"/>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TextBox 11" id="11"/>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2" id="12"/>
          <p:cNvSpPr txBox="true"/>
          <p:nvPr/>
        </p:nvSpPr>
        <p:spPr>
          <a:xfrm rot="0">
            <a:off x="3789061" y="766053"/>
            <a:ext cx="11032167" cy="1038136"/>
          </a:xfrm>
          <a:prstGeom prst="rect">
            <a:avLst/>
          </a:prstGeom>
        </p:spPr>
        <p:txBody>
          <a:bodyPr anchor="t" rtlCol="false" tIns="0" lIns="0" bIns="0" rIns="0">
            <a:spAutoFit/>
          </a:bodyPr>
          <a:lstStyle/>
          <a:p>
            <a:pPr algn="ctr">
              <a:lnSpc>
                <a:spcPts val="4134"/>
              </a:lnSpc>
              <a:spcBef>
                <a:spcPct val="0"/>
              </a:spcBef>
            </a:pPr>
            <a:r>
              <a:rPr lang="en-US" sz="2953">
                <a:solidFill>
                  <a:srgbClr val="000000"/>
                </a:solidFill>
                <a:latin typeface="Buenard"/>
                <a:ea typeface="Buenard"/>
                <a:cs typeface="Buenard"/>
                <a:sym typeface="Buenard"/>
              </a:rPr>
              <a:t>TĖVŲ</a:t>
            </a:r>
            <a:r>
              <a:rPr lang="en-US" sz="2953">
                <a:solidFill>
                  <a:srgbClr val="000000"/>
                </a:solidFill>
                <a:latin typeface="Buenard"/>
                <a:ea typeface="Buenard"/>
                <a:cs typeface="Buenard"/>
                <a:sym typeface="Buenard"/>
              </a:rPr>
              <a:t> BENDRI ATSILIEPIMAI IR TAI,</a:t>
            </a:r>
          </a:p>
          <a:p>
            <a:pPr algn="ctr">
              <a:lnSpc>
                <a:spcPts val="4274"/>
              </a:lnSpc>
              <a:spcBef>
                <a:spcPct val="0"/>
              </a:spcBef>
            </a:pPr>
            <a:r>
              <a:rPr lang="en-US" sz="3053">
                <a:solidFill>
                  <a:srgbClr val="000000"/>
                </a:solidFill>
                <a:latin typeface="Buenard"/>
                <a:ea typeface="Buenard"/>
                <a:cs typeface="Buenard"/>
                <a:sym typeface="Buenard"/>
              </a:rPr>
              <a:t>KO TRŪKO IKI ,,10 BALŲ” (2)</a:t>
            </a:r>
          </a:p>
        </p:txBody>
      </p:sp>
      <p:sp>
        <p:nvSpPr>
          <p:cNvPr name="TextBox 13" id="13"/>
          <p:cNvSpPr txBox="true"/>
          <p:nvPr/>
        </p:nvSpPr>
        <p:spPr>
          <a:xfrm rot="0">
            <a:off x="1028700" y="2970433"/>
            <a:ext cx="13788365" cy="5537578"/>
          </a:xfrm>
          <a:prstGeom prst="rect">
            <a:avLst/>
          </a:prstGeom>
        </p:spPr>
        <p:txBody>
          <a:bodyPr anchor="t" rtlCol="false" tIns="0" lIns="0" bIns="0" rIns="0">
            <a:spAutoFit/>
          </a:bodyPr>
          <a:lstStyle/>
          <a:p>
            <a:pPr algn="l">
              <a:lnSpc>
                <a:spcPts val="4004"/>
              </a:lnSpc>
            </a:pPr>
            <a:r>
              <a:rPr lang="en-US" b="true" sz="2860">
                <a:solidFill>
                  <a:srgbClr val="000000"/>
                </a:solidFill>
                <a:latin typeface="Buenard Bold"/>
                <a:ea typeface="Buenard Bold"/>
                <a:cs typeface="Buenard Bold"/>
                <a:sym typeface="Buenard Bold"/>
              </a:rPr>
              <a:t>PRIORITETINĖS</a:t>
            </a:r>
            <a:r>
              <a:rPr lang="en-US" b="true" sz="2860">
                <a:solidFill>
                  <a:srgbClr val="000000"/>
                </a:solidFill>
                <a:latin typeface="Buenard Bold"/>
                <a:ea typeface="Buenard Bold"/>
                <a:cs typeface="Buenard Bold"/>
                <a:sym typeface="Buenard Bold"/>
              </a:rPr>
              <a:t> PROBLEMOS (pagal dažnumą)</a:t>
            </a:r>
          </a:p>
          <a:p>
            <a:pPr algn="l">
              <a:lnSpc>
                <a:spcPts val="4004"/>
              </a:lnSpc>
            </a:pPr>
            <a:r>
              <a:rPr lang="en-US" b="true" sz="2860">
                <a:solidFill>
                  <a:srgbClr val="000000"/>
                </a:solidFill>
                <a:latin typeface="Buenard Bold"/>
                <a:ea typeface="Buenard Bold"/>
                <a:cs typeface="Buenard Bold"/>
                <a:sym typeface="Buenard Bold"/>
              </a:rPr>
              <a:t>1. Maitinimo kokybė ir virtuvės nebuvimas</a:t>
            </a:r>
          </a:p>
          <a:p>
            <a:pPr algn="l" marL="617501" indent="-308750" lvl="1">
              <a:lnSpc>
                <a:spcPts val="4004"/>
              </a:lnSpc>
              <a:buFont typeface="Arial"/>
              <a:buChar char="•"/>
            </a:pPr>
            <a:r>
              <a:rPr lang="en-US" sz="2860">
                <a:solidFill>
                  <a:srgbClr val="000000"/>
                </a:solidFill>
                <a:latin typeface="Buenard"/>
                <a:ea typeface="Buenard"/>
                <a:cs typeface="Buenard"/>
                <a:sym typeface="Buenard"/>
              </a:rPr>
              <a:t>Tai aiškiai dominuojanti tema — kartojasi keliose formuluotėse.</a:t>
            </a:r>
          </a:p>
          <a:p>
            <a:pPr algn="l">
              <a:lnSpc>
                <a:spcPts val="4004"/>
              </a:lnSpc>
            </a:pPr>
            <a:r>
              <a:rPr lang="en-US" b="true" sz="2860">
                <a:solidFill>
                  <a:srgbClr val="000000"/>
                </a:solidFill>
                <a:latin typeface="Buenard Bold"/>
                <a:ea typeface="Buenard Bold"/>
                <a:cs typeface="Buenard Bold"/>
                <a:sym typeface="Buenard Bold"/>
              </a:rPr>
              <a:t>2. </a:t>
            </a:r>
            <a:r>
              <a:rPr lang="en-US" b="true" sz="2860">
                <a:solidFill>
                  <a:srgbClr val="000000"/>
                </a:solidFill>
                <a:latin typeface="Buenard Bold"/>
                <a:ea typeface="Buenard Bold"/>
                <a:cs typeface="Buenard Bold"/>
                <a:sym typeface="Buenard Bold"/>
              </a:rPr>
              <a:t>Pedagogų kompetencijos skirtumai</a:t>
            </a:r>
          </a:p>
          <a:p>
            <a:pPr algn="l" marL="617501" indent="-308750" lvl="1">
              <a:lnSpc>
                <a:spcPts val="4004"/>
              </a:lnSpc>
              <a:buFont typeface="Arial"/>
              <a:buChar char="•"/>
            </a:pPr>
            <a:r>
              <a:rPr lang="en-US" sz="2860">
                <a:solidFill>
                  <a:srgbClr val="000000"/>
                </a:solidFill>
                <a:latin typeface="Buenard"/>
                <a:ea typeface="Buenard"/>
                <a:cs typeface="Buenard"/>
                <a:sym typeface="Buenard"/>
              </a:rPr>
              <a:t>Tėvai pastebi didelį pedagogų profesionalumo netolygumą.</a:t>
            </a:r>
          </a:p>
          <a:p>
            <a:pPr algn="l">
              <a:lnSpc>
                <a:spcPts val="4004"/>
              </a:lnSpc>
            </a:pPr>
            <a:r>
              <a:rPr lang="en-US" b="true" sz="2860">
                <a:solidFill>
                  <a:srgbClr val="000000"/>
                </a:solidFill>
                <a:latin typeface="Buenard Bold"/>
                <a:ea typeface="Buenard Bold"/>
                <a:cs typeface="Buenard Bold"/>
                <a:sym typeface="Buenard Bold"/>
              </a:rPr>
              <a:t>3. </a:t>
            </a:r>
            <a:r>
              <a:rPr lang="en-US" b="true" sz="2860">
                <a:solidFill>
                  <a:srgbClr val="000000"/>
                </a:solidFill>
                <a:latin typeface="Buenard Bold"/>
                <a:ea typeface="Buenard Bold"/>
                <a:cs typeface="Buenard Bold"/>
                <a:sym typeface="Buenard Bold"/>
              </a:rPr>
              <a:t>Individualaus ugdymo trūkumas</a:t>
            </a:r>
          </a:p>
          <a:p>
            <a:pPr algn="l" marL="617501" indent="-308750" lvl="1">
              <a:lnSpc>
                <a:spcPts val="4004"/>
              </a:lnSpc>
              <a:buFont typeface="Arial"/>
              <a:buChar char="•"/>
            </a:pPr>
            <a:r>
              <a:rPr lang="en-US" sz="2860">
                <a:solidFill>
                  <a:srgbClr val="000000"/>
                </a:solidFill>
                <a:latin typeface="Buenard"/>
                <a:ea typeface="Buenard"/>
                <a:cs typeface="Buenard"/>
                <a:sym typeface="Buenard"/>
              </a:rPr>
              <a:t>Ypač vaduojančių mokytojų atveju.</a:t>
            </a:r>
          </a:p>
          <a:p>
            <a:pPr algn="l" marL="617501" indent="-308750" lvl="1">
              <a:lnSpc>
                <a:spcPts val="4004"/>
              </a:lnSpc>
              <a:buFont typeface="Arial"/>
              <a:buChar char="•"/>
            </a:pPr>
            <a:r>
              <a:rPr lang="en-US" sz="2860">
                <a:solidFill>
                  <a:srgbClr val="000000"/>
                </a:solidFill>
                <a:latin typeface="Buenard"/>
                <a:ea typeface="Buenard"/>
                <a:cs typeface="Buenard"/>
                <a:sym typeface="Buenard"/>
              </a:rPr>
              <a:t>Šiuolaikiško požiūrio į vaikus stoka</a:t>
            </a:r>
          </a:p>
          <a:p>
            <a:pPr algn="l" marL="617501" indent="-308750" lvl="1">
              <a:lnSpc>
                <a:spcPts val="4004"/>
              </a:lnSpc>
              <a:buFont typeface="Arial"/>
              <a:buChar char="•"/>
            </a:pPr>
            <a:r>
              <a:rPr lang="en-US" sz="2860">
                <a:solidFill>
                  <a:srgbClr val="000000"/>
                </a:solidFill>
                <a:latin typeface="Buenard"/>
                <a:ea typeface="Buenard"/>
                <a:cs typeface="Buenard"/>
                <a:sym typeface="Buenard"/>
              </a:rPr>
              <a:t>Tai rodo poreikį metodinei pažangai.</a:t>
            </a:r>
          </a:p>
          <a:p>
            <a:pPr algn="l" marL="617501" indent="-308750" lvl="1">
              <a:lnSpc>
                <a:spcPts val="4004"/>
              </a:lnSpc>
              <a:buFont typeface="Arial"/>
              <a:buChar char="•"/>
            </a:pPr>
            <a:r>
              <a:rPr lang="en-US" sz="2860">
                <a:solidFill>
                  <a:srgbClr val="000000"/>
                </a:solidFill>
                <a:latin typeface="Buenard"/>
                <a:ea typeface="Buenard"/>
                <a:cs typeface="Buenard"/>
                <a:sym typeface="Buenard"/>
              </a:rPr>
              <a:t>Grupėse nevienoda ugdymo kokybė</a:t>
            </a:r>
          </a:p>
          <a:p>
            <a:pPr algn="l" marL="617501" indent="-308750" lvl="1">
              <a:lnSpc>
                <a:spcPts val="4004"/>
              </a:lnSpc>
              <a:buFont typeface="Arial"/>
              <a:buChar char="•"/>
            </a:pPr>
            <a:r>
              <a:rPr lang="en-US" sz="2860">
                <a:solidFill>
                  <a:srgbClr val="000000"/>
                </a:solidFill>
                <a:latin typeface="Buenard"/>
                <a:ea typeface="Buenard"/>
                <a:cs typeface="Buenard"/>
                <a:sym typeface="Buenard"/>
              </a:rPr>
              <a:t>Tėvai jaučia, kad „pasisekimas“ priklauso nuo konkrečios grupės.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54174"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3204652" y="1474461"/>
            <a:ext cx="12580936" cy="3160960"/>
          </a:xfrm>
          <a:custGeom>
            <a:avLst/>
            <a:gdLst/>
            <a:ahLst/>
            <a:cxnLst/>
            <a:rect r="r" b="b" t="t" l="l"/>
            <a:pathLst>
              <a:path h="3160960" w="12580936">
                <a:moveTo>
                  <a:pt x="0" y="0"/>
                </a:moveTo>
                <a:lnTo>
                  <a:pt x="12580936" y="0"/>
                </a:lnTo>
                <a:lnTo>
                  <a:pt x="12580936" y="3160960"/>
                </a:lnTo>
                <a:lnTo>
                  <a:pt x="0" y="3160960"/>
                </a:lnTo>
                <a:lnTo>
                  <a:pt x="0" y="0"/>
                </a:lnTo>
                <a:close/>
              </a:path>
            </a:pathLst>
          </a:custGeom>
          <a:blipFill>
            <a:blip r:embed="rId3"/>
            <a:stretch>
              <a:fillRect l="0" t="0" r="0" b="0"/>
            </a:stretch>
          </a:blipFill>
        </p:spPr>
      </p:sp>
      <p:sp>
        <p:nvSpPr>
          <p:cNvPr name="Freeform 12" id="12"/>
          <p:cNvSpPr/>
          <p:nvPr/>
        </p:nvSpPr>
        <p:spPr>
          <a:xfrm flipH="false" flipV="false" rot="0">
            <a:off x="4201198" y="4780176"/>
            <a:ext cx="11301259" cy="4478124"/>
          </a:xfrm>
          <a:custGeom>
            <a:avLst/>
            <a:gdLst/>
            <a:ahLst/>
            <a:cxnLst/>
            <a:rect r="r" b="b" t="t" l="l"/>
            <a:pathLst>
              <a:path h="4478124" w="11301259">
                <a:moveTo>
                  <a:pt x="0" y="0"/>
                </a:moveTo>
                <a:lnTo>
                  <a:pt x="11301259" y="0"/>
                </a:lnTo>
                <a:lnTo>
                  <a:pt x="11301259" y="4478124"/>
                </a:lnTo>
                <a:lnTo>
                  <a:pt x="0" y="4478124"/>
                </a:lnTo>
                <a:lnTo>
                  <a:pt x="0" y="0"/>
                </a:lnTo>
                <a:close/>
              </a:path>
            </a:pathLst>
          </a:custGeom>
          <a:blipFill>
            <a:blip r:embed="rId4"/>
            <a:stretch>
              <a:fillRect l="0" t="0" r="0" b="0"/>
            </a:stretch>
          </a:blipFill>
        </p:spPr>
      </p:sp>
      <p:sp>
        <p:nvSpPr>
          <p:cNvPr name="TextBox 13" id="13"/>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 TYRIMO DUOMENŲ ANALIZĖ </a:t>
            </a:r>
          </a:p>
        </p:txBody>
      </p:sp>
      <p:sp>
        <p:nvSpPr>
          <p:cNvPr name="TextBox 14" id="14"/>
          <p:cNvSpPr txBox="true"/>
          <p:nvPr/>
        </p:nvSpPr>
        <p:spPr>
          <a:xfrm rot="0">
            <a:off x="2123142" y="781412"/>
            <a:ext cx="14743956" cy="44695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Buenard"/>
                <a:ea typeface="Buenard"/>
                <a:cs typeface="Buenard"/>
                <a:sym typeface="Buenard"/>
              </a:rPr>
              <a:t>Apibendrinti „Pušaitės” darbuotojų pasitenkinimo mokykla rodikliai, lyginant su kitų pedagogų rodikliais </a:t>
            </a:r>
          </a:p>
        </p:txBody>
      </p:sp>
      <p:sp>
        <p:nvSpPr>
          <p:cNvPr name="TextBox 15" id="15"/>
          <p:cNvSpPr txBox="true"/>
          <p:nvPr/>
        </p:nvSpPr>
        <p:spPr>
          <a:xfrm rot="0">
            <a:off x="9138286" y="9571657"/>
            <a:ext cx="1072009" cy="439965"/>
          </a:xfrm>
          <a:prstGeom prst="rect">
            <a:avLst/>
          </a:prstGeom>
        </p:spPr>
        <p:txBody>
          <a:bodyPr anchor="t" rtlCol="false" tIns="0" lIns="0" bIns="0" rIns="0">
            <a:spAutoFit/>
          </a:bodyPr>
          <a:lstStyle/>
          <a:p>
            <a:pPr algn="ctr">
              <a:lnSpc>
                <a:spcPts val="3574"/>
              </a:lnSpc>
              <a:spcBef>
                <a:spcPct val="0"/>
              </a:spcBef>
            </a:pPr>
            <a:r>
              <a:rPr lang="en-US" sz="2553">
                <a:solidFill>
                  <a:srgbClr val="000000"/>
                </a:solidFill>
                <a:latin typeface="Public Sans"/>
                <a:ea typeface="Public Sans"/>
                <a:cs typeface="Public Sans"/>
                <a:sym typeface="Public Sans"/>
              </a:rPr>
              <a:t>13 pav.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167781"/>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830243" y="1683427"/>
            <a:ext cx="14882033" cy="6920145"/>
          </a:xfrm>
          <a:custGeom>
            <a:avLst/>
            <a:gdLst/>
            <a:ahLst/>
            <a:cxnLst/>
            <a:rect r="r" b="b" t="t" l="l"/>
            <a:pathLst>
              <a:path h="6920145" w="14882033">
                <a:moveTo>
                  <a:pt x="0" y="0"/>
                </a:moveTo>
                <a:lnTo>
                  <a:pt x="14882033" y="0"/>
                </a:lnTo>
                <a:lnTo>
                  <a:pt x="14882033" y="6920146"/>
                </a:lnTo>
                <a:lnTo>
                  <a:pt x="0" y="6920146"/>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 TYRIMO DUOMENŲ ANALIZĖ </a:t>
            </a:r>
          </a:p>
        </p:txBody>
      </p:sp>
      <p:sp>
        <p:nvSpPr>
          <p:cNvPr name="TextBox 13" id="13"/>
          <p:cNvSpPr txBox="true"/>
          <p:nvPr/>
        </p:nvSpPr>
        <p:spPr>
          <a:xfrm rot="0">
            <a:off x="9414936" y="9427036"/>
            <a:ext cx="1191220"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14 </a:t>
            </a:r>
            <a:r>
              <a:rPr lang="en-US" sz="2653">
                <a:solidFill>
                  <a:srgbClr val="000000"/>
                </a:solidFill>
                <a:latin typeface="Public Sans"/>
                <a:ea typeface="Public Sans"/>
                <a:cs typeface="Public Sans"/>
                <a:sym typeface="Public Sans"/>
              </a:rPr>
              <a:t>pav.  </a:t>
            </a:r>
          </a:p>
        </p:txBody>
      </p:sp>
      <p:sp>
        <p:nvSpPr>
          <p:cNvPr name="TextBox 14" id="14"/>
          <p:cNvSpPr txBox="true"/>
          <p:nvPr/>
        </p:nvSpPr>
        <p:spPr>
          <a:xfrm rot="0">
            <a:off x="1902579" y="781412"/>
            <a:ext cx="15185082" cy="44695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Buenard"/>
                <a:ea typeface="Buenard"/>
                <a:cs typeface="Buenard"/>
                <a:sym typeface="Buenard"/>
              </a:rPr>
              <a:t>Apibendrinti „Pušaitės” darbuotojų pasitenkinimo mokykla rodikliai, lyginant su kitų pedagogų rodikliais (2) </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655188" y="1570554"/>
            <a:ext cx="14977625" cy="7956863"/>
          </a:xfrm>
          <a:custGeom>
            <a:avLst/>
            <a:gdLst/>
            <a:ahLst/>
            <a:cxnLst/>
            <a:rect r="r" b="b" t="t" l="l"/>
            <a:pathLst>
              <a:path h="7956863" w="14977625">
                <a:moveTo>
                  <a:pt x="0" y="0"/>
                </a:moveTo>
                <a:lnTo>
                  <a:pt x="14977624" y="0"/>
                </a:lnTo>
                <a:lnTo>
                  <a:pt x="14977624" y="7956864"/>
                </a:lnTo>
                <a:lnTo>
                  <a:pt x="0" y="7956864"/>
                </a:lnTo>
                <a:lnTo>
                  <a:pt x="0" y="0"/>
                </a:lnTo>
                <a:close/>
              </a:path>
            </a:pathLst>
          </a:custGeom>
          <a:blipFill>
            <a:blip r:embed="rId3"/>
            <a:stretch>
              <a:fillRect l="0" t="0" r="0" b="0"/>
            </a:stretch>
          </a:blipFill>
        </p:spPr>
      </p:sp>
      <p:sp>
        <p:nvSpPr>
          <p:cNvPr name="TextBox 12" id="12"/>
          <p:cNvSpPr txBox="true"/>
          <p:nvPr/>
        </p:nvSpPr>
        <p:spPr>
          <a:xfrm rot="0">
            <a:off x="1028700" y="294094"/>
            <a:ext cx="16861204" cy="127372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 TYRIMO DUOMENŲ ANALIZĖ</a:t>
            </a:r>
          </a:p>
          <a:p>
            <a:pPr algn="ctr">
              <a:lnSpc>
                <a:spcPts val="3714"/>
              </a:lnSpc>
            </a:pPr>
            <a:r>
              <a:rPr lang="en-US" sz="2653">
                <a:solidFill>
                  <a:srgbClr val="000000"/>
                </a:solidFill>
                <a:latin typeface="Buenard"/>
                <a:ea typeface="Buenard"/>
                <a:cs typeface="Buenard"/>
                <a:sym typeface="Buenard"/>
              </a:rPr>
              <a:t>Apibendrinti „Pušaitės” darbuotojų pasitenkinimo mokykla rodikliai, lyginant su kitų pedagogų rodikliais (3)</a:t>
            </a:r>
          </a:p>
          <a:p>
            <a:pPr algn="ctr">
              <a:lnSpc>
                <a:spcPts val="3714"/>
              </a:lnSpc>
            </a:pPr>
          </a:p>
        </p:txBody>
      </p:sp>
      <p:sp>
        <p:nvSpPr>
          <p:cNvPr name="TextBox 13" id="13"/>
          <p:cNvSpPr txBox="true"/>
          <p:nvPr/>
        </p:nvSpPr>
        <p:spPr>
          <a:xfrm rot="0">
            <a:off x="8673640" y="9537143"/>
            <a:ext cx="1195239"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15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807663" y="1713763"/>
            <a:ext cx="14672674" cy="6859475"/>
          </a:xfrm>
          <a:custGeom>
            <a:avLst/>
            <a:gdLst/>
            <a:ahLst/>
            <a:cxnLst/>
            <a:rect r="r" b="b" t="t" l="l"/>
            <a:pathLst>
              <a:path h="6859475" w="14672674">
                <a:moveTo>
                  <a:pt x="0" y="0"/>
                </a:moveTo>
                <a:lnTo>
                  <a:pt x="14672674" y="0"/>
                </a:lnTo>
                <a:lnTo>
                  <a:pt x="14672674" y="6859474"/>
                </a:lnTo>
                <a:lnTo>
                  <a:pt x="0" y="6859474"/>
                </a:lnTo>
                <a:lnTo>
                  <a:pt x="0" y="0"/>
                </a:lnTo>
                <a:close/>
              </a:path>
            </a:pathLst>
          </a:custGeom>
          <a:blipFill>
            <a:blip r:embed="rId3"/>
            <a:stretch>
              <a:fillRect l="0" t="0" r="0" b="0"/>
            </a:stretch>
          </a:blipFill>
        </p:spPr>
      </p:sp>
      <p:sp>
        <p:nvSpPr>
          <p:cNvPr name="TextBox 12" id="12"/>
          <p:cNvSpPr txBox="true"/>
          <p:nvPr/>
        </p:nvSpPr>
        <p:spPr>
          <a:xfrm rot="0">
            <a:off x="2213693" y="294094"/>
            <a:ext cx="14921194" cy="789215"/>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 TYRIMO DUOMENŲ ANALIZĖ</a:t>
            </a:r>
          </a:p>
          <a:p>
            <a:pPr algn="ctr">
              <a:lnSpc>
                <a:spcPts val="3574"/>
              </a:lnSpc>
            </a:pPr>
            <a:r>
              <a:rPr lang="en-US" sz="2553">
                <a:solidFill>
                  <a:srgbClr val="000000"/>
                </a:solidFill>
                <a:latin typeface="Buenard"/>
                <a:ea typeface="Buenard"/>
                <a:cs typeface="Buenard"/>
                <a:sym typeface="Buenard"/>
              </a:rPr>
              <a:t>Apibendrinti „Pušaitės” darbuotojų pasitenkinimo mokykla rodikliai, lyginant su kitų pedagogų rodikliais (4)</a:t>
            </a:r>
          </a:p>
        </p:txBody>
      </p:sp>
      <p:sp>
        <p:nvSpPr>
          <p:cNvPr name="TextBox 13" id="13"/>
          <p:cNvSpPr txBox="true"/>
          <p:nvPr/>
        </p:nvSpPr>
        <p:spPr>
          <a:xfrm rot="0">
            <a:off x="8676691" y="9537143"/>
            <a:ext cx="1189137"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16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799108" y="1435990"/>
            <a:ext cx="14689785" cy="7822310"/>
          </a:xfrm>
          <a:custGeom>
            <a:avLst/>
            <a:gdLst/>
            <a:ahLst/>
            <a:cxnLst/>
            <a:rect r="r" b="b" t="t" l="l"/>
            <a:pathLst>
              <a:path h="7822310" w="14689785">
                <a:moveTo>
                  <a:pt x="0" y="0"/>
                </a:moveTo>
                <a:lnTo>
                  <a:pt x="14689784" y="0"/>
                </a:lnTo>
                <a:lnTo>
                  <a:pt x="14689784" y="7822310"/>
                </a:lnTo>
                <a:lnTo>
                  <a:pt x="0" y="7822310"/>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 TYRIMO DUOMENŲ ANALIZĖ </a:t>
            </a:r>
          </a:p>
        </p:txBody>
      </p:sp>
      <p:sp>
        <p:nvSpPr>
          <p:cNvPr name="TextBox 13" id="13"/>
          <p:cNvSpPr txBox="true"/>
          <p:nvPr/>
        </p:nvSpPr>
        <p:spPr>
          <a:xfrm rot="0">
            <a:off x="8680412" y="9537143"/>
            <a:ext cx="1181695"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17 </a:t>
            </a:r>
            <a:r>
              <a:rPr lang="en-US" sz="2653">
                <a:solidFill>
                  <a:srgbClr val="000000"/>
                </a:solidFill>
                <a:latin typeface="Public Sans"/>
                <a:ea typeface="Public Sans"/>
                <a:cs typeface="Public Sans"/>
                <a:sym typeface="Public Sans"/>
              </a:rPr>
              <a:t>pav.  </a:t>
            </a:r>
          </a:p>
        </p:txBody>
      </p:sp>
      <p:sp>
        <p:nvSpPr>
          <p:cNvPr name="TextBox 14" id="14"/>
          <p:cNvSpPr txBox="true"/>
          <p:nvPr/>
        </p:nvSpPr>
        <p:spPr>
          <a:xfrm rot="0">
            <a:off x="2029726" y="781412"/>
            <a:ext cx="15095339" cy="44695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Buenard"/>
                <a:ea typeface="Buenard"/>
                <a:cs typeface="Buenard"/>
                <a:sym typeface="Buenard"/>
              </a:rPr>
              <a:t>Apibendrinti „Pušaitės” darbuotojų pasitenkinimo mokykla rodikliai, lyginant su kitų pedagogų rodikliais (5)</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169553" y="1291829"/>
            <a:ext cx="14410655" cy="7745727"/>
          </a:xfrm>
          <a:custGeom>
            <a:avLst/>
            <a:gdLst/>
            <a:ahLst/>
            <a:cxnLst/>
            <a:rect r="r" b="b" t="t" l="l"/>
            <a:pathLst>
              <a:path h="7745727" w="14410655">
                <a:moveTo>
                  <a:pt x="0" y="0"/>
                </a:moveTo>
                <a:lnTo>
                  <a:pt x="14410654" y="0"/>
                </a:lnTo>
                <a:lnTo>
                  <a:pt x="14410654" y="7745727"/>
                </a:lnTo>
                <a:lnTo>
                  <a:pt x="0" y="7745727"/>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 TYRIMO DUOMENŲ ANALIZĖ</a:t>
            </a:r>
          </a:p>
        </p:txBody>
      </p:sp>
      <p:sp>
        <p:nvSpPr>
          <p:cNvPr name="TextBox 13" id="13"/>
          <p:cNvSpPr txBox="true"/>
          <p:nvPr/>
        </p:nvSpPr>
        <p:spPr>
          <a:xfrm rot="0">
            <a:off x="8672450" y="9537143"/>
            <a:ext cx="1197620"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18 </a:t>
            </a:r>
            <a:r>
              <a:rPr lang="en-US" sz="2653">
                <a:solidFill>
                  <a:srgbClr val="000000"/>
                </a:solidFill>
                <a:latin typeface="Public Sans"/>
                <a:ea typeface="Public Sans"/>
                <a:cs typeface="Public Sans"/>
                <a:sym typeface="Public Sans"/>
              </a:rPr>
              <a:t>pav.  </a:t>
            </a:r>
          </a:p>
        </p:txBody>
      </p:sp>
      <p:sp>
        <p:nvSpPr>
          <p:cNvPr name="TextBox 14" id="14"/>
          <p:cNvSpPr txBox="true"/>
          <p:nvPr/>
        </p:nvSpPr>
        <p:spPr>
          <a:xfrm rot="0">
            <a:off x="1975822" y="744384"/>
            <a:ext cx="15396937" cy="397420"/>
          </a:xfrm>
          <a:prstGeom prst="rect">
            <a:avLst/>
          </a:prstGeom>
        </p:spPr>
        <p:txBody>
          <a:bodyPr anchor="t" rtlCol="false" tIns="0" lIns="0" bIns="0" rIns="0">
            <a:spAutoFit/>
          </a:bodyPr>
          <a:lstStyle/>
          <a:p>
            <a:pPr algn="ctr">
              <a:lnSpc>
                <a:spcPts val="3294"/>
              </a:lnSpc>
              <a:spcBef>
                <a:spcPct val="0"/>
              </a:spcBef>
            </a:pPr>
            <a:r>
              <a:rPr lang="en-US" sz="2353">
                <a:solidFill>
                  <a:srgbClr val="000000"/>
                </a:solidFill>
                <a:latin typeface="Public Sans"/>
                <a:ea typeface="Public Sans"/>
                <a:cs typeface="Public Sans"/>
                <a:sym typeface="Public Sans"/>
              </a:rPr>
              <a:t>Apibendrinti „Pušaitės” darbuotojų pasitenkinimo mokykla rodikliai, lyginant su kitų pedagogų rodikliais (5)</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529522" y="1892889"/>
            <a:ext cx="13932435" cy="6269596"/>
          </a:xfrm>
          <a:custGeom>
            <a:avLst/>
            <a:gdLst/>
            <a:ahLst/>
            <a:cxnLst/>
            <a:rect r="r" b="b" t="t" l="l"/>
            <a:pathLst>
              <a:path h="6269596" w="13932435">
                <a:moveTo>
                  <a:pt x="0" y="0"/>
                </a:moveTo>
                <a:lnTo>
                  <a:pt x="13932434" y="0"/>
                </a:lnTo>
                <a:lnTo>
                  <a:pt x="13932434" y="6269596"/>
                </a:lnTo>
                <a:lnTo>
                  <a:pt x="0" y="6269596"/>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TĖVŲ PATIRČIŲ BEI SAVIJAUTOS STEBĖSENOS TYRIMO DUOMENŲ ANALIZĖ (1)</a:t>
            </a:r>
          </a:p>
        </p:txBody>
      </p:sp>
      <p:sp>
        <p:nvSpPr>
          <p:cNvPr name="TextBox 13" id="13"/>
          <p:cNvSpPr txBox="true"/>
          <p:nvPr/>
        </p:nvSpPr>
        <p:spPr>
          <a:xfrm rot="0">
            <a:off x="8672450" y="9537143"/>
            <a:ext cx="1197620"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18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939865" y="1549876"/>
            <a:ext cx="14408270" cy="7708424"/>
          </a:xfrm>
          <a:custGeom>
            <a:avLst/>
            <a:gdLst/>
            <a:ahLst/>
            <a:cxnLst/>
            <a:rect r="r" b="b" t="t" l="l"/>
            <a:pathLst>
              <a:path h="7708424" w="14408270">
                <a:moveTo>
                  <a:pt x="0" y="0"/>
                </a:moveTo>
                <a:lnTo>
                  <a:pt x="14408270" y="0"/>
                </a:lnTo>
                <a:lnTo>
                  <a:pt x="14408270" y="7708424"/>
                </a:lnTo>
                <a:lnTo>
                  <a:pt x="0" y="7708424"/>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TĖVŲ PATIRČIŲ BEI SAVIJAUTOS STEBĖSENOS TYRIMO DUOMENŲ ANALIZĖ (2)</a:t>
            </a:r>
          </a:p>
        </p:txBody>
      </p:sp>
      <p:sp>
        <p:nvSpPr>
          <p:cNvPr name="TextBox 13" id="13"/>
          <p:cNvSpPr txBox="true"/>
          <p:nvPr/>
        </p:nvSpPr>
        <p:spPr>
          <a:xfrm rot="0">
            <a:off x="8646628" y="9537143"/>
            <a:ext cx="1249263"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20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10800000">
            <a:off x="12816550" y="9258300"/>
            <a:ext cx="6524907" cy="1803247"/>
          </a:xfrm>
          <a:custGeom>
            <a:avLst/>
            <a:gdLst/>
            <a:ahLst/>
            <a:cxnLst/>
            <a:rect r="r" b="b" t="t" l="l"/>
            <a:pathLst>
              <a:path h="1803247" w="6524907">
                <a:moveTo>
                  <a:pt x="0" y="0"/>
                </a:moveTo>
                <a:lnTo>
                  <a:pt x="6524907" y="0"/>
                </a:lnTo>
                <a:lnTo>
                  <a:pt x="6524907" y="1803247"/>
                </a:lnTo>
                <a:lnTo>
                  <a:pt x="0" y="180324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15771576" y="7770576"/>
            <a:ext cx="2516424" cy="2516424"/>
          </a:xfrm>
          <a:custGeom>
            <a:avLst/>
            <a:gdLst/>
            <a:ahLst/>
            <a:cxnLst/>
            <a:rect r="r" b="b" t="t" l="l"/>
            <a:pathLst>
              <a:path h="2516424" w="2516424">
                <a:moveTo>
                  <a:pt x="0" y="0"/>
                </a:moveTo>
                <a:lnTo>
                  <a:pt x="2516424" y="0"/>
                </a:lnTo>
                <a:lnTo>
                  <a:pt x="2516424" y="2516424"/>
                </a:lnTo>
                <a:lnTo>
                  <a:pt x="0" y="251642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5400000">
            <a:off x="-1217769" y="1217769"/>
            <a:ext cx="3464239" cy="1028700"/>
          </a:xfrm>
          <a:custGeom>
            <a:avLst/>
            <a:gdLst/>
            <a:ahLst/>
            <a:cxnLst/>
            <a:rect r="r" b="b" t="t" l="l"/>
            <a:pathLst>
              <a:path h="1028700" w="3464239">
                <a:moveTo>
                  <a:pt x="0" y="0"/>
                </a:moveTo>
                <a:lnTo>
                  <a:pt x="3464238" y="0"/>
                </a:lnTo>
                <a:lnTo>
                  <a:pt x="3464238" y="1028700"/>
                </a:lnTo>
                <a:lnTo>
                  <a:pt x="0" y="10287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4" id="14"/>
          <p:cNvSpPr txBox="true"/>
          <p:nvPr/>
        </p:nvSpPr>
        <p:spPr>
          <a:xfrm rot="0">
            <a:off x="1825967" y="2678942"/>
            <a:ext cx="16462033" cy="6448425"/>
          </a:xfrm>
          <a:prstGeom prst="rect">
            <a:avLst/>
          </a:prstGeom>
        </p:spPr>
        <p:txBody>
          <a:bodyPr anchor="t" rtlCol="false" tIns="0" lIns="0" bIns="0" rIns="0">
            <a:spAutoFit/>
          </a:bodyPr>
          <a:lstStyle/>
          <a:p>
            <a:pPr algn="ctr">
              <a:lnSpc>
                <a:spcPts val="4200"/>
              </a:lnSpc>
            </a:pPr>
            <a:r>
              <a:rPr lang="en-US" sz="3000">
                <a:solidFill>
                  <a:srgbClr val="000000"/>
                </a:solidFill>
                <a:latin typeface="Arial MT Pro"/>
                <a:ea typeface="Arial MT Pro"/>
                <a:cs typeface="Arial MT Pro"/>
                <a:sym typeface="Arial MT Pro"/>
              </a:rPr>
              <a:t>Tai „Emocinės kelionės“ modelis – nuo patirties mokykloje aspektų iki apibendrinimo</a:t>
            </a:r>
          </a:p>
          <a:p>
            <a:pPr algn="ctr">
              <a:lnSpc>
                <a:spcPts val="4200"/>
              </a:lnSpc>
            </a:pPr>
            <a:r>
              <a:rPr lang="en-US" sz="3000">
                <a:solidFill>
                  <a:srgbClr val="000000"/>
                </a:solidFill>
                <a:latin typeface="Arial MT Pro"/>
                <a:ea typeface="Arial MT Pro"/>
                <a:cs typeface="Arial MT Pro"/>
                <a:sym typeface="Arial MT Pro"/>
              </a:rPr>
              <a:t>„ar esu patenkintas savo mokykla“</a:t>
            </a:r>
          </a:p>
          <a:p>
            <a:pPr algn="just">
              <a:lnSpc>
                <a:spcPts val="4200"/>
              </a:lnSpc>
            </a:pPr>
          </a:p>
          <a:p>
            <a:pPr algn="just">
              <a:lnSpc>
                <a:spcPts val="4200"/>
              </a:lnSpc>
            </a:pPr>
            <a:r>
              <a:rPr lang="en-US" sz="3000">
                <a:solidFill>
                  <a:srgbClr val="000000"/>
                </a:solidFill>
                <a:latin typeface="Arial MT Pro"/>
                <a:ea typeface="Arial MT Pro"/>
                <a:cs typeface="Arial MT Pro"/>
                <a:sym typeface="Arial MT Pro"/>
              </a:rPr>
              <a:t>Personalo vertinimo aspektai:</a:t>
            </a:r>
          </a:p>
          <a:p>
            <a:pPr algn="just" marL="647702" indent="-323851" lvl="1">
              <a:lnSpc>
                <a:spcPts val="4200"/>
              </a:lnSpc>
              <a:buFont typeface="Arial"/>
              <a:buChar char="•"/>
            </a:pPr>
            <a:r>
              <a:rPr lang="en-US" sz="3000">
                <a:solidFill>
                  <a:srgbClr val="000000"/>
                </a:solidFill>
                <a:latin typeface="Arial MT Pro"/>
                <a:ea typeface="Arial MT Pro"/>
                <a:cs typeface="Arial MT Pro"/>
                <a:sym typeface="Arial MT Pro"/>
              </a:rPr>
              <a:t>Kelionė</a:t>
            </a:r>
          </a:p>
          <a:p>
            <a:pPr algn="just" marL="647702" indent="-323851" lvl="1">
              <a:lnSpc>
                <a:spcPts val="4200"/>
              </a:lnSpc>
              <a:buFont typeface="Arial"/>
              <a:buChar char="•"/>
            </a:pPr>
            <a:r>
              <a:rPr lang="en-US" sz="3000">
                <a:solidFill>
                  <a:srgbClr val="000000"/>
                </a:solidFill>
                <a:latin typeface="Arial MT Pro"/>
                <a:ea typeface="Arial MT Pro"/>
                <a:cs typeface="Arial MT Pro"/>
                <a:sym typeface="Arial MT Pro"/>
              </a:rPr>
              <a:t>Darbo aplinka mokykloje</a:t>
            </a:r>
          </a:p>
          <a:p>
            <a:pPr algn="just" marL="647702" indent="-323851" lvl="1">
              <a:lnSpc>
                <a:spcPts val="4200"/>
              </a:lnSpc>
              <a:buFont typeface="Arial"/>
              <a:buChar char="•"/>
            </a:pPr>
            <a:r>
              <a:rPr lang="en-US" sz="3000">
                <a:solidFill>
                  <a:srgbClr val="000000"/>
                </a:solidFill>
                <a:latin typeface="Arial MT Pro"/>
                <a:ea typeface="Arial MT Pro"/>
                <a:cs typeface="Arial MT Pro"/>
                <a:sym typeface="Arial MT Pro"/>
              </a:rPr>
              <a:t>Darbo sąlygos</a:t>
            </a:r>
          </a:p>
          <a:p>
            <a:pPr algn="just" marL="647702" indent="-323851" lvl="1">
              <a:lnSpc>
                <a:spcPts val="4200"/>
              </a:lnSpc>
              <a:buFont typeface="Arial"/>
              <a:buChar char="•"/>
            </a:pPr>
            <a:r>
              <a:rPr lang="en-US" sz="3000">
                <a:solidFill>
                  <a:srgbClr val="000000"/>
                </a:solidFill>
                <a:latin typeface="Arial MT Pro"/>
                <a:ea typeface="Arial MT Pro"/>
                <a:cs typeface="Arial MT Pro"/>
                <a:sym typeface="Arial MT Pro"/>
              </a:rPr>
              <a:t>Mokyklos kultūra ir vadyba</a:t>
            </a:r>
          </a:p>
          <a:p>
            <a:pPr algn="just" marL="647702" indent="-323851" lvl="1">
              <a:lnSpc>
                <a:spcPts val="4200"/>
              </a:lnSpc>
              <a:buFont typeface="Arial"/>
              <a:buChar char="•"/>
            </a:pPr>
            <a:r>
              <a:rPr lang="en-US" sz="3000">
                <a:solidFill>
                  <a:srgbClr val="000000"/>
                </a:solidFill>
                <a:latin typeface="Arial MT Pro"/>
                <a:ea typeface="Arial MT Pro"/>
                <a:cs typeface="Arial MT Pro"/>
                <a:sym typeface="Arial MT Pro"/>
              </a:rPr>
              <a:t>Savijauta mokykloje</a:t>
            </a:r>
          </a:p>
          <a:p>
            <a:pPr algn="just" marL="647702" indent="-323851" lvl="1">
              <a:lnSpc>
                <a:spcPts val="4200"/>
              </a:lnSpc>
              <a:buFont typeface="Arial"/>
              <a:buChar char="•"/>
            </a:pPr>
            <a:r>
              <a:rPr lang="en-US" sz="3000">
                <a:solidFill>
                  <a:srgbClr val="000000"/>
                </a:solidFill>
                <a:latin typeface="Arial MT Pro"/>
                <a:ea typeface="Arial MT Pro"/>
                <a:cs typeface="Arial MT Pro"/>
                <a:sym typeface="Arial MT Pro"/>
              </a:rPr>
              <a:t>Mokinių ugdymas</a:t>
            </a:r>
          </a:p>
          <a:p>
            <a:pPr algn="just" marL="647702" indent="-323851" lvl="1">
              <a:lnSpc>
                <a:spcPts val="4200"/>
              </a:lnSpc>
              <a:buFont typeface="Arial"/>
              <a:buChar char="•"/>
            </a:pPr>
            <a:r>
              <a:rPr lang="en-US" sz="3000">
                <a:solidFill>
                  <a:srgbClr val="000000"/>
                </a:solidFill>
                <a:latin typeface="Arial MT Pro"/>
                <a:ea typeface="Arial MT Pro"/>
                <a:cs typeface="Arial MT Pro"/>
                <a:sym typeface="Arial MT Pro"/>
              </a:rPr>
              <a:t>Partnerystė su šeima</a:t>
            </a:r>
          </a:p>
          <a:p>
            <a:pPr algn="just">
              <a:lnSpc>
                <a:spcPts val="4200"/>
              </a:lnSpc>
            </a:pPr>
          </a:p>
        </p:txBody>
      </p:sp>
      <p:sp>
        <p:nvSpPr>
          <p:cNvPr name="TextBox 15" id="15"/>
          <p:cNvSpPr txBox="true"/>
          <p:nvPr/>
        </p:nvSpPr>
        <p:spPr>
          <a:xfrm rot="0">
            <a:off x="2702681" y="629211"/>
            <a:ext cx="14327108" cy="1102908"/>
          </a:xfrm>
          <a:prstGeom prst="rect">
            <a:avLst/>
          </a:prstGeom>
        </p:spPr>
        <p:txBody>
          <a:bodyPr anchor="t" rtlCol="false" tIns="0" lIns="0" bIns="0" rIns="0">
            <a:spAutoFit/>
          </a:bodyPr>
          <a:lstStyle/>
          <a:p>
            <a:pPr algn="ctr">
              <a:lnSpc>
                <a:spcPts val="9034"/>
              </a:lnSpc>
            </a:pPr>
            <a:r>
              <a:rPr lang="en-US" sz="6453">
                <a:solidFill>
                  <a:srgbClr val="000000"/>
                </a:solidFill>
                <a:latin typeface="Buenard"/>
                <a:ea typeface="Buenard"/>
                <a:cs typeface="Buenard"/>
                <a:sym typeface="Buenard"/>
              </a:rPr>
              <a:t>STEBĖSENOS ĮRANKIO PRINCIPAI</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3107900" y="1567850"/>
            <a:ext cx="12326720" cy="7396032"/>
          </a:xfrm>
          <a:custGeom>
            <a:avLst/>
            <a:gdLst/>
            <a:ahLst/>
            <a:cxnLst/>
            <a:rect r="r" b="b" t="t" l="l"/>
            <a:pathLst>
              <a:path h="7396032" w="12326720">
                <a:moveTo>
                  <a:pt x="0" y="0"/>
                </a:moveTo>
                <a:lnTo>
                  <a:pt x="12326720" y="0"/>
                </a:lnTo>
                <a:lnTo>
                  <a:pt x="12326720" y="7396032"/>
                </a:lnTo>
                <a:lnTo>
                  <a:pt x="0" y="7396032"/>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TĖVŲ PATIRČIŲ BEI SAVIJAUTOS STEBĖSENOS TYRIMO DUOMENŲ ANALIZĖ (3)</a:t>
            </a:r>
          </a:p>
        </p:txBody>
      </p:sp>
      <p:sp>
        <p:nvSpPr>
          <p:cNvPr name="TextBox 13" id="13"/>
          <p:cNvSpPr txBox="true"/>
          <p:nvPr/>
        </p:nvSpPr>
        <p:spPr>
          <a:xfrm rot="0">
            <a:off x="8681156" y="9537143"/>
            <a:ext cx="1180207"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21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4215271" y="950659"/>
            <a:ext cx="9830495" cy="8552530"/>
          </a:xfrm>
          <a:custGeom>
            <a:avLst/>
            <a:gdLst/>
            <a:ahLst/>
            <a:cxnLst/>
            <a:rect r="r" b="b" t="t" l="l"/>
            <a:pathLst>
              <a:path h="8552530" w="9830495">
                <a:moveTo>
                  <a:pt x="0" y="0"/>
                </a:moveTo>
                <a:lnTo>
                  <a:pt x="9830495" y="0"/>
                </a:lnTo>
                <a:lnTo>
                  <a:pt x="9830495" y="8552530"/>
                </a:lnTo>
                <a:lnTo>
                  <a:pt x="0" y="8552530"/>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TĖVŲ PATIRČIŲ BEI SAVIJAUTOS STEBĖSENOS TYRIMO DUOMENŲ ANALIZĖ (4)</a:t>
            </a:r>
          </a:p>
        </p:txBody>
      </p:sp>
      <p:sp>
        <p:nvSpPr>
          <p:cNvPr name="TextBox 13" id="13"/>
          <p:cNvSpPr txBox="true"/>
          <p:nvPr/>
        </p:nvSpPr>
        <p:spPr>
          <a:xfrm rot="0">
            <a:off x="8649307" y="9537143"/>
            <a:ext cx="1243905"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22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4385466" y="1120827"/>
            <a:ext cx="10203728" cy="8137473"/>
          </a:xfrm>
          <a:custGeom>
            <a:avLst/>
            <a:gdLst/>
            <a:ahLst/>
            <a:cxnLst/>
            <a:rect r="r" b="b" t="t" l="l"/>
            <a:pathLst>
              <a:path h="8137473" w="10203728">
                <a:moveTo>
                  <a:pt x="0" y="0"/>
                </a:moveTo>
                <a:lnTo>
                  <a:pt x="10203728" y="0"/>
                </a:lnTo>
                <a:lnTo>
                  <a:pt x="10203728" y="8137473"/>
                </a:lnTo>
                <a:lnTo>
                  <a:pt x="0" y="8137473"/>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TĖVŲ PATIRČIŲ BEI SAVIJAUTOS STEBĖSENOS TYRIMO DUOMENŲ ANALIZĖ (5)</a:t>
            </a:r>
          </a:p>
        </p:txBody>
      </p:sp>
      <p:sp>
        <p:nvSpPr>
          <p:cNvPr name="TextBox 13" id="13"/>
          <p:cNvSpPr txBox="true"/>
          <p:nvPr/>
        </p:nvSpPr>
        <p:spPr>
          <a:xfrm rot="0">
            <a:off x="8643577" y="9537143"/>
            <a:ext cx="1255365"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23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954419" y="984826"/>
            <a:ext cx="12379162" cy="8618991"/>
          </a:xfrm>
          <a:custGeom>
            <a:avLst/>
            <a:gdLst/>
            <a:ahLst/>
            <a:cxnLst/>
            <a:rect r="r" b="b" t="t" l="l"/>
            <a:pathLst>
              <a:path h="8618991" w="12379162">
                <a:moveTo>
                  <a:pt x="0" y="0"/>
                </a:moveTo>
                <a:lnTo>
                  <a:pt x="12379162" y="0"/>
                </a:lnTo>
                <a:lnTo>
                  <a:pt x="12379162" y="8618992"/>
                </a:lnTo>
                <a:lnTo>
                  <a:pt x="0" y="8618992"/>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 KORELIACINIAI DUOMENYS SU REKOMENDACINIU ĮVERTINIMU (1)</a:t>
            </a:r>
          </a:p>
        </p:txBody>
      </p:sp>
      <p:sp>
        <p:nvSpPr>
          <p:cNvPr name="TextBox 13" id="13"/>
          <p:cNvSpPr txBox="true"/>
          <p:nvPr/>
        </p:nvSpPr>
        <p:spPr>
          <a:xfrm rot="0">
            <a:off x="8643800" y="9537143"/>
            <a:ext cx="1254919"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24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802954" y="1028700"/>
            <a:ext cx="12318513" cy="8422783"/>
          </a:xfrm>
          <a:custGeom>
            <a:avLst/>
            <a:gdLst/>
            <a:ahLst/>
            <a:cxnLst/>
            <a:rect r="r" b="b" t="t" l="l"/>
            <a:pathLst>
              <a:path h="8422783" w="12318513">
                <a:moveTo>
                  <a:pt x="0" y="0"/>
                </a:moveTo>
                <a:lnTo>
                  <a:pt x="12318513" y="0"/>
                </a:lnTo>
                <a:lnTo>
                  <a:pt x="12318513" y="8422783"/>
                </a:lnTo>
                <a:lnTo>
                  <a:pt x="0" y="8422783"/>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 KORELIACINIAI DUOMENYS SU REKOMENDACINIU ĮVERTINIMU (2)</a:t>
            </a:r>
          </a:p>
        </p:txBody>
      </p:sp>
      <p:sp>
        <p:nvSpPr>
          <p:cNvPr name="TextBox 13" id="13"/>
          <p:cNvSpPr txBox="true"/>
          <p:nvPr/>
        </p:nvSpPr>
        <p:spPr>
          <a:xfrm rot="0">
            <a:off x="8641791" y="9537143"/>
            <a:ext cx="1258937"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25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3024988" y="823035"/>
            <a:ext cx="12238025" cy="8780783"/>
          </a:xfrm>
          <a:custGeom>
            <a:avLst/>
            <a:gdLst/>
            <a:ahLst/>
            <a:cxnLst/>
            <a:rect r="r" b="b" t="t" l="l"/>
            <a:pathLst>
              <a:path h="8780783" w="12238025">
                <a:moveTo>
                  <a:pt x="0" y="0"/>
                </a:moveTo>
                <a:lnTo>
                  <a:pt x="12238024" y="0"/>
                </a:lnTo>
                <a:lnTo>
                  <a:pt x="12238024" y="8780783"/>
                </a:lnTo>
                <a:lnTo>
                  <a:pt x="0" y="8780783"/>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 KORELIACINIAI DUOMENYS SU REKOMENDACINIU ĮVERTINIMU (3)</a:t>
            </a:r>
          </a:p>
        </p:txBody>
      </p:sp>
      <p:sp>
        <p:nvSpPr>
          <p:cNvPr name="TextBox 13" id="13"/>
          <p:cNvSpPr txBox="true"/>
          <p:nvPr/>
        </p:nvSpPr>
        <p:spPr>
          <a:xfrm rot="0">
            <a:off x="8644842" y="9537143"/>
            <a:ext cx="1252835"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26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028700" y="1761852"/>
            <a:ext cx="15528555" cy="5959083"/>
          </a:xfrm>
          <a:custGeom>
            <a:avLst/>
            <a:gdLst/>
            <a:ahLst/>
            <a:cxnLst/>
            <a:rect r="r" b="b" t="t" l="l"/>
            <a:pathLst>
              <a:path h="5959083" w="15528555">
                <a:moveTo>
                  <a:pt x="0" y="0"/>
                </a:moveTo>
                <a:lnTo>
                  <a:pt x="15528555" y="0"/>
                </a:lnTo>
                <a:lnTo>
                  <a:pt x="15528555" y="5959083"/>
                </a:lnTo>
                <a:lnTo>
                  <a:pt x="0" y="5959083"/>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 STATISTINIAI DUOMENYS IŠ TĖVŲ ATSAKYMŲ APIE BŪDĄ, KURIUO DAŽNIAUSIAI KELIAUJA Į MOKYKLĄ</a:t>
            </a:r>
          </a:p>
        </p:txBody>
      </p:sp>
      <p:sp>
        <p:nvSpPr>
          <p:cNvPr name="TextBox 13" id="13"/>
          <p:cNvSpPr txBox="true"/>
          <p:nvPr/>
        </p:nvSpPr>
        <p:spPr>
          <a:xfrm rot="0">
            <a:off x="8648563" y="9537143"/>
            <a:ext cx="1245394"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27 </a:t>
            </a:r>
            <a:r>
              <a:rPr lang="en-US" sz="2653">
                <a:solidFill>
                  <a:srgbClr val="000000"/>
                </a:solidFill>
                <a:latin typeface="Public Sans"/>
                <a:ea typeface="Public Sans"/>
                <a:cs typeface="Public Sans"/>
                <a:sym typeface="Public Sans"/>
              </a:rPr>
              <a:t>pav.  </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5400000">
            <a:off x="15481713" y="4440323"/>
            <a:ext cx="4912930" cy="1357755"/>
          </a:xfrm>
          <a:custGeom>
            <a:avLst/>
            <a:gdLst/>
            <a:ahLst/>
            <a:cxnLst/>
            <a:rect r="r" b="b" t="t" l="l"/>
            <a:pathLst>
              <a:path h="1357755" w="4912930">
                <a:moveTo>
                  <a:pt x="0" y="0"/>
                </a:moveTo>
                <a:lnTo>
                  <a:pt x="4912929" y="0"/>
                </a:lnTo>
                <a:lnTo>
                  <a:pt x="4912929" y="1357755"/>
                </a:lnTo>
                <a:lnTo>
                  <a:pt x="0" y="13577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5400000">
            <a:off x="16300970" y="4529155"/>
            <a:ext cx="3974060" cy="1180091"/>
          </a:xfrm>
          <a:custGeom>
            <a:avLst/>
            <a:gdLst/>
            <a:ahLst/>
            <a:cxnLst/>
            <a:rect r="r" b="b" t="t" l="l"/>
            <a:pathLst>
              <a:path h="1180091" w="3974060">
                <a:moveTo>
                  <a:pt x="0" y="0"/>
                </a:moveTo>
                <a:lnTo>
                  <a:pt x="3974060" y="0"/>
                </a:lnTo>
                <a:lnTo>
                  <a:pt x="3974060" y="1180090"/>
                </a:lnTo>
                <a:lnTo>
                  <a:pt x="0" y="118009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15771576" y="7770576"/>
            <a:ext cx="2516424" cy="2516424"/>
          </a:xfrm>
          <a:custGeom>
            <a:avLst/>
            <a:gdLst/>
            <a:ahLst/>
            <a:cxnLst/>
            <a:rect r="r" b="b" t="t" l="l"/>
            <a:pathLst>
              <a:path h="2516424" w="2516424">
                <a:moveTo>
                  <a:pt x="0" y="0"/>
                </a:moveTo>
                <a:lnTo>
                  <a:pt x="2516424" y="0"/>
                </a:lnTo>
                <a:lnTo>
                  <a:pt x="2516424" y="2516424"/>
                </a:lnTo>
                <a:lnTo>
                  <a:pt x="0" y="2516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true" flipV="true" rot="-5400000">
            <a:off x="-2106642" y="4440323"/>
            <a:ext cx="4912930" cy="1357755"/>
          </a:xfrm>
          <a:custGeom>
            <a:avLst/>
            <a:gdLst/>
            <a:ahLst/>
            <a:cxnLst/>
            <a:rect r="r" b="b" t="t" l="l"/>
            <a:pathLst>
              <a:path h="1357755" w="4912930">
                <a:moveTo>
                  <a:pt x="4912929" y="1357755"/>
                </a:moveTo>
                <a:lnTo>
                  <a:pt x="0" y="1357755"/>
                </a:lnTo>
                <a:lnTo>
                  <a:pt x="0" y="0"/>
                </a:lnTo>
                <a:lnTo>
                  <a:pt x="4912929" y="0"/>
                </a:lnTo>
                <a:lnTo>
                  <a:pt x="4912929" y="1357755"/>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5" id="15"/>
          <p:cNvSpPr/>
          <p:nvPr/>
        </p:nvSpPr>
        <p:spPr>
          <a:xfrm flipH="false" flipV="false" rot="-5400000">
            <a:off x="-1987030" y="4553455"/>
            <a:ext cx="3974060" cy="1180091"/>
          </a:xfrm>
          <a:custGeom>
            <a:avLst/>
            <a:gdLst/>
            <a:ahLst/>
            <a:cxnLst/>
            <a:rect r="r" b="b" t="t" l="l"/>
            <a:pathLst>
              <a:path h="1180091" w="3974060">
                <a:moveTo>
                  <a:pt x="0" y="0"/>
                </a:moveTo>
                <a:lnTo>
                  <a:pt x="3974060" y="0"/>
                </a:lnTo>
                <a:lnTo>
                  <a:pt x="3974060" y="1180090"/>
                </a:lnTo>
                <a:lnTo>
                  <a:pt x="0" y="118009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true" flipV="true" rot="0">
            <a:off x="0" y="0"/>
            <a:ext cx="2516424" cy="2516424"/>
          </a:xfrm>
          <a:custGeom>
            <a:avLst/>
            <a:gdLst/>
            <a:ahLst/>
            <a:cxnLst/>
            <a:rect r="r" b="b" t="t" l="l"/>
            <a:pathLst>
              <a:path h="2516424" w="2516424">
                <a:moveTo>
                  <a:pt x="2516424" y="2516424"/>
                </a:moveTo>
                <a:lnTo>
                  <a:pt x="0" y="2516424"/>
                </a:lnTo>
                <a:lnTo>
                  <a:pt x="0" y="0"/>
                </a:lnTo>
                <a:lnTo>
                  <a:pt x="2516424" y="0"/>
                </a:lnTo>
                <a:lnTo>
                  <a:pt x="2516424" y="2516424"/>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7" id="17"/>
          <p:cNvSpPr txBox="true"/>
          <p:nvPr/>
        </p:nvSpPr>
        <p:spPr>
          <a:xfrm rot="0">
            <a:off x="2559219" y="2757478"/>
            <a:ext cx="13608217" cy="4348752"/>
          </a:xfrm>
          <a:prstGeom prst="rect">
            <a:avLst/>
          </a:prstGeom>
        </p:spPr>
        <p:txBody>
          <a:bodyPr anchor="t" rtlCol="false" tIns="0" lIns="0" bIns="0" rIns="0">
            <a:spAutoFit/>
          </a:bodyPr>
          <a:lstStyle/>
          <a:p>
            <a:pPr algn="ctr">
              <a:lnSpc>
                <a:spcPts val="8630"/>
              </a:lnSpc>
            </a:pPr>
            <a:r>
              <a:rPr lang="en-US" b="true" sz="6164">
                <a:solidFill>
                  <a:srgbClr val="000000"/>
                </a:solidFill>
                <a:latin typeface="Buenard Bold"/>
                <a:ea typeface="Buenard Bold"/>
                <a:cs typeface="Buenard Bold"/>
                <a:sym typeface="Buenard Bold"/>
              </a:rPr>
              <a:t>DĖKOJAME UŽ JŪSŲ AKTYVUMĄ PILDANT KLAUSIMYNĄ.</a:t>
            </a:r>
          </a:p>
          <a:p>
            <a:pPr algn="ctr">
              <a:lnSpc>
                <a:spcPts val="8630"/>
              </a:lnSpc>
            </a:pPr>
            <a:r>
              <a:rPr lang="en-US" b="true" sz="6164">
                <a:solidFill>
                  <a:srgbClr val="000000"/>
                </a:solidFill>
                <a:latin typeface="Buenard Bold"/>
                <a:ea typeface="Buenard Bold"/>
                <a:cs typeface="Buenard Bold"/>
                <a:sym typeface="Buenard Bold"/>
              </a:rPr>
              <a:t>JŪSŲ ATSAKYMAI PADEDA</a:t>
            </a:r>
          </a:p>
          <a:p>
            <a:pPr algn="ctr">
              <a:lnSpc>
                <a:spcPts val="8630"/>
              </a:lnSpc>
            </a:pPr>
            <a:r>
              <a:rPr lang="en-US" b="true" sz="6164">
                <a:solidFill>
                  <a:srgbClr val="000000"/>
                </a:solidFill>
                <a:latin typeface="Buenard Bold"/>
                <a:ea typeface="Buenard Bold"/>
                <a:cs typeface="Buenard Bold"/>
                <a:sym typeface="Buenard Bold"/>
              </a:rPr>
              <a:t>MUMS TOBULĖTI 🙂 </a:t>
            </a:r>
          </a:p>
        </p:txBody>
      </p:sp>
      <p:sp>
        <p:nvSpPr>
          <p:cNvPr name="Freeform 18" id="18"/>
          <p:cNvSpPr/>
          <p:nvPr/>
        </p:nvSpPr>
        <p:spPr>
          <a:xfrm flipH="false" flipV="false" rot="0">
            <a:off x="7116764" y="557897"/>
            <a:ext cx="2725909" cy="941606"/>
          </a:xfrm>
          <a:custGeom>
            <a:avLst/>
            <a:gdLst/>
            <a:ahLst/>
            <a:cxnLst/>
            <a:rect r="r" b="b" t="t" l="l"/>
            <a:pathLst>
              <a:path h="941606" w="2725909">
                <a:moveTo>
                  <a:pt x="0" y="0"/>
                </a:moveTo>
                <a:lnTo>
                  <a:pt x="2725909" y="0"/>
                </a:lnTo>
                <a:lnTo>
                  <a:pt x="2725909" y="941606"/>
                </a:lnTo>
                <a:lnTo>
                  <a:pt x="0" y="941606"/>
                </a:lnTo>
                <a:lnTo>
                  <a:pt x="0" y="0"/>
                </a:lnTo>
                <a:close/>
              </a:path>
            </a:pathLst>
          </a:custGeom>
          <a:blipFill>
            <a:blip r:embed="rId9"/>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true" flipV="false" rot="-10800000">
            <a:off x="-628808" y="9313626"/>
            <a:ext cx="6524907" cy="1803247"/>
          </a:xfrm>
          <a:custGeom>
            <a:avLst/>
            <a:gdLst/>
            <a:ahLst/>
            <a:cxnLst/>
            <a:rect r="r" b="b" t="t" l="l"/>
            <a:pathLst>
              <a:path h="1803247" w="6524907">
                <a:moveTo>
                  <a:pt x="6524907" y="0"/>
                </a:moveTo>
                <a:lnTo>
                  <a:pt x="0" y="0"/>
                </a:lnTo>
                <a:lnTo>
                  <a:pt x="0" y="1803247"/>
                </a:lnTo>
                <a:lnTo>
                  <a:pt x="6524907" y="1803247"/>
                </a:lnTo>
                <a:lnTo>
                  <a:pt x="652490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true" flipV="false" rot="0">
            <a:off x="0" y="7770576"/>
            <a:ext cx="2516424" cy="2516424"/>
          </a:xfrm>
          <a:custGeom>
            <a:avLst/>
            <a:gdLst/>
            <a:ahLst/>
            <a:cxnLst/>
            <a:rect r="r" b="b" t="t" l="l"/>
            <a:pathLst>
              <a:path h="2516424" w="2516424">
                <a:moveTo>
                  <a:pt x="2516424" y="0"/>
                </a:moveTo>
                <a:lnTo>
                  <a:pt x="0" y="0"/>
                </a:lnTo>
                <a:lnTo>
                  <a:pt x="0" y="2516424"/>
                </a:lnTo>
                <a:lnTo>
                  <a:pt x="2516424" y="2516424"/>
                </a:lnTo>
                <a:lnTo>
                  <a:pt x="2516424"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5400000">
            <a:off x="16041531" y="1217769"/>
            <a:ext cx="3464239" cy="1028700"/>
          </a:xfrm>
          <a:custGeom>
            <a:avLst/>
            <a:gdLst/>
            <a:ahLst/>
            <a:cxnLst/>
            <a:rect r="r" b="b" t="t" l="l"/>
            <a:pathLst>
              <a:path h="1028700" w="3464239">
                <a:moveTo>
                  <a:pt x="0" y="0"/>
                </a:moveTo>
                <a:lnTo>
                  <a:pt x="3464238" y="0"/>
                </a:lnTo>
                <a:lnTo>
                  <a:pt x="3464238" y="1028700"/>
                </a:lnTo>
                <a:lnTo>
                  <a:pt x="0" y="10287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306306" y="1732119"/>
            <a:ext cx="10421676" cy="3738776"/>
          </a:xfrm>
          <a:custGeom>
            <a:avLst/>
            <a:gdLst/>
            <a:ahLst/>
            <a:cxnLst/>
            <a:rect r="r" b="b" t="t" l="l"/>
            <a:pathLst>
              <a:path h="3738776" w="10421676">
                <a:moveTo>
                  <a:pt x="0" y="0"/>
                </a:moveTo>
                <a:lnTo>
                  <a:pt x="10421676" y="0"/>
                </a:lnTo>
                <a:lnTo>
                  <a:pt x="10421676" y="3738777"/>
                </a:lnTo>
                <a:lnTo>
                  <a:pt x="0" y="3738777"/>
                </a:lnTo>
                <a:lnTo>
                  <a:pt x="0" y="0"/>
                </a:lnTo>
                <a:close/>
              </a:path>
            </a:pathLst>
          </a:custGeom>
          <a:blipFill>
            <a:blip r:embed="rId9"/>
            <a:stretch>
              <a:fillRect l="0" t="0" r="0" b="0"/>
            </a:stretch>
          </a:blipFill>
        </p:spPr>
      </p:sp>
      <p:sp>
        <p:nvSpPr>
          <p:cNvPr name="Freeform 15" id="15"/>
          <p:cNvSpPr/>
          <p:nvPr/>
        </p:nvSpPr>
        <p:spPr>
          <a:xfrm flipH="false" flipV="false" rot="0">
            <a:off x="6980200" y="6063031"/>
            <a:ext cx="10279100" cy="3777569"/>
          </a:xfrm>
          <a:custGeom>
            <a:avLst/>
            <a:gdLst/>
            <a:ahLst/>
            <a:cxnLst/>
            <a:rect r="r" b="b" t="t" l="l"/>
            <a:pathLst>
              <a:path h="3777569" w="10279100">
                <a:moveTo>
                  <a:pt x="0" y="0"/>
                </a:moveTo>
                <a:lnTo>
                  <a:pt x="10279100" y="0"/>
                </a:lnTo>
                <a:lnTo>
                  <a:pt x="10279100" y="3777569"/>
                </a:lnTo>
                <a:lnTo>
                  <a:pt x="0" y="3777569"/>
                </a:lnTo>
                <a:lnTo>
                  <a:pt x="0" y="0"/>
                </a:lnTo>
                <a:close/>
              </a:path>
            </a:pathLst>
          </a:custGeom>
          <a:blipFill>
            <a:blip r:embed="rId10"/>
            <a:stretch>
              <a:fillRect l="0" t="0" r="0" b="0"/>
            </a:stretch>
          </a:blipFill>
        </p:spPr>
      </p:sp>
      <p:sp>
        <p:nvSpPr>
          <p:cNvPr name="TextBox 16" id="16"/>
          <p:cNvSpPr txBox="true"/>
          <p:nvPr/>
        </p:nvSpPr>
        <p:spPr>
          <a:xfrm rot="0">
            <a:off x="2338106" y="275044"/>
            <a:ext cx="12907819" cy="1153071"/>
          </a:xfrm>
          <a:prstGeom prst="rect">
            <a:avLst/>
          </a:prstGeom>
        </p:spPr>
        <p:txBody>
          <a:bodyPr anchor="t" rtlCol="false" tIns="0" lIns="0" bIns="0" rIns="0">
            <a:spAutoFit/>
          </a:bodyPr>
          <a:lstStyle/>
          <a:p>
            <a:pPr algn="ctr">
              <a:lnSpc>
                <a:spcPts val="4694"/>
              </a:lnSpc>
            </a:pPr>
            <a:r>
              <a:rPr lang="en-US" sz="3353">
                <a:solidFill>
                  <a:srgbClr val="000000"/>
                </a:solidFill>
                <a:latin typeface="Buenard"/>
                <a:ea typeface="Buenard"/>
                <a:cs typeface="Buenard"/>
                <a:sym typeface="Buenard"/>
              </a:rPr>
              <a:t>PERSONALO PATIRČIŲ BEI SAVIJAUTOS STEBĖSENOS</a:t>
            </a:r>
          </a:p>
          <a:p>
            <a:pPr algn="ctr">
              <a:lnSpc>
                <a:spcPts val="4694"/>
              </a:lnSpc>
            </a:pPr>
            <a:r>
              <a:rPr lang="en-US" sz="3353">
                <a:solidFill>
                  <a:srgbClr val="000000"/>
                </a:solidFill>
                <a:latin typeface="Buenard"/>
                <a:ea typeface="Buenard"/>
                <a:cs typeface="Buenard"/>
                <a:sym typeface="Buenard"/>
              </a:rPr>
              <a:t>TYRIMO DUOMENŲ ANALIZĖ</a:t>
            </a:r>
          </a:p>
        </p:txBody>
      </p:sp>
      <p:sp>
        <p:nvSpPr>
          <p:cNvPr name="TextBox 17" id="17"/>
          <p:cNvSpPr txBox="true"/>
          <p:nvPr/>
        </p:nvSpPr>
        <p:spPr>
          <a:xfrm rot="0">
            <a:off x="594210" y="5472622"/>
            <a:ext cx="868980" cy="479424"/>
          </a:xfrm>
          <a:prstGeom prst="rect">
            <a:avLst/>
          </a:prstGeom>
        </p:spPr>
        <p:txBody>
          <a:bodyPr anchor="t" rtlCol="false" tIns="0" lIns="0" bIns="0" rIns="0">
            <a:spAutoFit/>
          </a:bodyPr>
          <a:lstStyle/>
          <a:p>
            <a:pPr algn="just">
              <a:lnSpc>
                <a:spcPts val="3500"/>
              </a:lnSpc>
            </a:pPr>
            <a:r>
              <a:rPr lang="en-US" sz="2500">
                <a:solidFill>
                  <a:srgbClr val="000000"/>
                </a:solidFill>
                <a:latin typeface="Arial MT Pro"/>
                <a:ea typeface="Arial MT Pro"/>
                <a:cs typeface="Arial MT Pro"/>
                <a:sym typeface="Arial MT Pro"/>
              </a:rPr>
              <a:t>1 pav.</a:t>
            </a:r>
          </a:p>
        </p:txBody>
      </p:sp>
      <p:sp>
        <p:nvSpPr>
          <p:cNvPr name="TextBox 18" id="18"/>
          <p:cNvSpPr txBox="true"/>
          <p:nvPr/>
        </p:nvSpPr>
        <p:spPr>
          <a:xfrm rot="0">
            <a:off x="7435421" y="9807576"/>
            <a:ext cx="868980" cy="479424"/>
          </a:xfrm>
          <a:prstGeom prst="rect">
            <a:avLst/>
          </a:prstGeom>
        </p:spPr>
        <p:txBody>
          <a:bodyPr anchor="t" rtlCol="false" tIns="0" lIns="0" bIns="0" rIns="0">
            <a:spAutoFit/>
          </a:bodyPr>
          <a:lstStyle/>
          <a:p>
            <a:pPr algn="just">
              <a:lnSpc>
                <a:spcPts val="3500"/>
              </a:lnSpc>
            </a:pPr>
            <a:r>
              <a:rPr lang="en-US" sz="2500">
                <a:solidFill>
                  <a:srgbClr val="000000"/>
                </a:solidFill>
                <a:latin typeface="Arial MT Pro"/>
                <a:ea typeface="Arial MT Pro"/>
                <a:cs typeface="Arial MT Pro"/>
                <a:sym typeface="Arial MT Pro"/>
              </a:rPr>
              <a:t>2 pav.</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99760" y="2642543"/>
            <a:ext cx="9281113" cy="5359843"/>
          </a:xfrm>
          <a:custGeom>
            <a:avLst/>
            <a:gdLst/>
            <a:ahLst/>
            <a:cxnLst/>
            <a:rect r="r" b="b" t="t" l="l"/>
            <a:pathLst>
              <a:path h="5359843" w="9281113">
                <a:moveTo>
                  <a:pt x="0" y="0"/>
                </a:moveTo>
                <a:lnTo>
                  <a:pt x="9281113" y="0"/>
                </a:lnTo>
                <a:lnTo>
                  <a:pt x="9281113" y="5359843"/>
                </a:lnTo>
                <a:lnTo>
                  <a:pt x="0" y="5359843"/>
                </a:lnTo>
                <a:lnTo>
                  <a:pt x="0" y="0"/>
                </a:lnTo>
                <a:close/>
              </a:path>
            </a:pathLst>
          </a:custGeom>
          <a:blipFill>
            <a:blip r:embed="rId3"/>
            <a:stretch>
              <a:fillRect l="0" t="0" r="0" b="0"/>
            </a:stretch>
          </a:blipFill>
        </p:spPr>
      </p:sp>
      <p:sp>
        <p:nvSpPr>
          <p:cNvPr name="Freeform 12" id="12"/>
          <p:cNvSpPr/>
          <p:nvPr/>
        </p:nvSpPr>
        <p:spPr>
          <a:xfrm flipH="false" flipV="false" rot="0">
            <a:off x="9674290" y="2867806"/>
            <a:ext cx="8409967" cy="4909318"/>
          </a:xfrm>
          <a:custGeom>
            <a:avLst/>
            <a:gdLst/>
            <a:ahLst/>
            <a:cxnLst/>
            <a:rect r="r" b="b" t="t" l="l"/>
            <a:pathLst>
              <a:path h="4909318" w="8409967">
                <a:moveTo>
                  <a:pt x="0" y="0"/>
                </a:moveTo>
                <a:lnTo>
                  <a:pt x="8409967" y="0"/>
                </a:lnTo>
                <a:lnTo>
                  <a:pt x="8409967" y="4909318"/>
                </a:lnTo>
                <a:lnTo>
                  <a:pt x="0" y="4909318"/>
                </a:lnTo>
                <a:lnTo>
                  <a:pt x="0" y="0"/>
                </a:lnTo>
                <a:close/>
              </a:path>
            </a:pathLst>
          </a:custGeom>
          <a:blipFill>
            <a:blip r:embed="rId4"/>
            <a:stretch>
              <a:fillRect l="0" t="0" r="0" b="0"/>
            </a:stretch>
          </a:blipFill>
        </p:spPr>
      </p:sp>
      <p:sp>
        <p:nvSpPr>
          <p:cNvPr name="TextBox 13" id="13"/>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4" id="14"/>
          <p:cNvSpPr txBox="true"/>
          <p:nvPr/>
        </p:nvSpPr>
        <p:spPr>
          <a:xfrm rot="0">
            <a:off x="1373261" y="971550"/>
            <a:ext cx="16850171"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PERSONALO IR TĖVŲ KLAUSIMYNO RODIKLIŲ ĮVERTINIMŲ VIDURKIAI (1)</a:t>
            </a:r>
          </a:p>
        </p:txBody>
      </p:sp>
      <p:sp>
        <p:nvSpPr>
          <p:cNvPr name="TextBox 15" id="15"/>
          <p:cNvSpPr txBox="true"/>
          <p:nvPr/>
        </p:nvSpPr>
        <p:spPr>
          <a:xfrm rot="0">
            <a:off x="1317732" y="8640561"/>
            <a:ext cx="15403711"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3 </a:t>
            </a:r>
            <a:r>
              <a:rPr lang="en-US" sz="2653">
                <a:solidFill>
                  <a:srgbClr val="000000"/>
                </a:solidFill>
                <a:latin typeface="Public Sans"/>
                <a:ea typeface="Public Sans"/>
                <a:cs typeface="Public Sans"/>
                <a:sym typeface="Public Sans"/>
              </a:rPr>
              <a:t>pav. Apibendrinti „Pušaitės” darbuotojų ir tėvų pasitenkinimo mokykla rodikliai (skalė nuo 0 iki 10)</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56396" y="2140930"/>
            <a:ext cx="9289496" cy="5631757"/>
          </a:xfrm>
          <a:custGeom>
            <a:avLst/>
            <a:gdLst/>
            <a:ahLst/>
            <a:cxnLst/>
            <a:rect r="r" b="b" t="t" l="l"/>
            <a:pathLst>
              <a:path h="5631757" w="9289496">
                <a:moveTo>
                  <a:pt x="0" y="0"/>
                </a:moveTo>
                <a:lnTo>
                  <a:pt x="9289495" y="0"/>
                </a:lnTo>
                <a:lnTo>
                  <a:pt x="9289495" y="5631757"/>
                </a:lnTo>
                <a:lnTo>
                  <a:pt x="0" y="5631757"/>
                </a:lnTo>
                <a:lnTo>
                  <a:pt x="0" y="0"/>
                </a:lnTo>
                <a:close/>
              </a:path>
            </a:pathLst>
          </a:custGeom>
          <a:blipFill>
            <a:blip r:embed="rId3"/>
            <a:stretch>
              <a:fillRect l="0" t="0" r="0" b="0"/>
            </a:stretch>
          </a:blipFill>
        </p:spPr>
      </p:sp>
      <p:sp>
        <p:nvSpPr>
          <p:cNvPr name="Freeform 12" id="12"/>
          <p:cNvSpPr/>
          <p:nvPr/>
        </p:nvSpPr>
        <p:spPr>
          <a:xfrm flipH="false" flipV="false" rot="0">
            <a:off x="9579913" y="2552625"/>
            <a:ext cx="8477301" cy="5181750"/>
          </a:xfrm>
          <a:custGeom>
            <a:avLst/>
            <a:gdLst/>
            <a:ahLst/>
            <a:cxnLst/>
            <a:rect r="r" b="b" t="t" l="l"/>
            <a:pathLst>
              <a:path h="5181750" w="8477301">
                <a:moveTo>
                  <a:pt x="0" y="0"/>
                </a:moveTo>
                <a:lnTo>
                  <a:pt x="8477302" y="0"/>
                </a:lnTo>
                <a:lnTo>
                  <a:pt x="8477302" y="5181750"/>
                </a:lnTo>
                <a:lnTo>
                  <a:pt x="0" y="5181750"/>
                </a:lnTo>
                <a:lnTo>
                  <a:pt x="0" y="0"/>
                </a:lnTo>
                <a:close/>
              </a:path>
            </a:pathLst>
          </a:custGeom>
          <a:blipFill>
            <a:blip r:embed="rId4"/>
            <a:stretch>
              <a:fillRect l="0" t="0" r="0" b="0"/>
            </a:stretch>
          </a:blipFill>
        </p:spPr>
      </p:sp>
      <p:sp>
        <p:nvSpPr>
          <p:cNvPr name="TextBox 13" id="13"/>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4" id="14"/>
          <p:cNvSpPr txBox="true"/>
          <p:nvPr/>
        </p:nvSpPr>
        <p:spPr>
          <a:xfrm rot="0">
            <a:off x="1218993" y="787834"/>
            <a:ext cx="16910596" cy="115307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PERSONALO IR TĖVŲ KLAUSIMYNO RODIKLIŲ ĮVERTINIMŲ VIDURKIAI (2)</a:t>
            </a:r>
          </a:p>
          <a:p>
            <a:pPr algn="ctr">
              <a:lnSpc>
                <a:spcPts val="4694"/>
              </a:lnSpc>
              <a:spcBef>
                <a:spcPct val="0"/>
              </a:spcBef>
            </a:pPr>
          </a:p>
        </p:txBody>
      </p:sp>
      <p:sp>
        <p:nvSpPr>
          <p:cNvPr name="TextBox 15" id="15"/>
          <p:cNvSpPr txBox="true"/>
          <p:nvPr/>
        </p:nvSpPr>
        <p:spPr>
          <a:xfrm rot="0">
            <a:off x="1317955" y="8640561"/>
            <a:ext cx="15403264"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4 </a:t>
            </a:r>
            <a:r>
              <a:rPr lang="en-US" sz="2653">
                <a:solidFill>
                  <a:srgbClr val="000000"/>
                </a:solidFill>
                <a:latin typeface="Public Sans"/>
                <a:ea typeface="Public Sans"/>
                <a:cs typeface="Public Sans"/>
                <a:sym typeface="Public Sans"/>
              </a:rPr>
              <a:t>pav. Apibendrinti „Pušaitės” darbuotojų ir tėvų pasitenkinimo mokykla rodikliai (skalė nuo 0 iki 10)</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057267" y="1940905"/>
            <a:ext cx="14731849" cy="6261036"/>
          </a:xfrm>
          <a:custGeom>
            <a:avLst/>
            <a:gdLst/>
            <a:ahLst/>
            <a:cxnLst/>
            <a:rect r="r" b="b" t="t" l="l"/>
            <a:pathLst>
              <a:path h="6261036" w="14731849">
                <a:moveTo>
                  <a:pt x="0" y="0"/>
                </a:moveTo>
                <a:lnTo>
                  <a:pt x="14731849" y="0"/>
                </a:lnTo>
                <a:lnTo>
                  <a:pt x="14731849" y="6261036"/>
                </a:lnTo>
                <a:lnTo>
                  <a:pt x="0" y="6261036"/>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2061509" y="787834"/>
            <a:ext cx="15225564"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PERSONALO KLAUSIMYNO RODIKLIŲ ĮVERTINIMŲ VIDURKIAI (3)</a:t>
            </a:r>
          </a:p>
        </p:txBody>
      </p:sp>
      <p:sp>
        <p:nvSpPr>
          <p:cNvPr name="TextBox 14" id="14"/>
          <p:cNvSpPr txBox="true"/>
          <p:nvPr/>
        </p:nvSpPr>
        <p:spPr>
          <a:xfrm rot="0">
            <a:off x="2078219" y="9191625"/>
            <a:ext cx="14354621"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5 </a:t>
            </a:r>
            <a:r>
              <a:rPr lang="en-US" sz="2653">
                <a:solidFill>
                  <a:srgbClr val="000000"/>
                </a:solidFill>
                <a:latin typeface="Public Sans"/>
                <a:ea typeface="Public Sans"/>
                <a:cs typeface="Public Sans"/>
                <a:sym typeface="Public Sans"/>
              </a:rPr>
              <a:t>pav. Apibendrinti „Pušaitės” darbuotojų pasitenkinimo mokykla rodikliai (skalė nuo 0 iki 10)</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1893822" y="1830571"/>
            <a:ext cx="13765929" cy="6882965"/>
          </a:xfrm>
          <a:custGeom>
            <a:avLst/>
            <a:gdLst/>
            <a:ahLst/>
            <a:cxnLst/>
            <a:rect r="r" b="b" t="t" l="l"/>
            <a:pathLst>
              <a:path h="6882965" w="13765929">
                <a:moveTo>
                  <a:pt x="0" y="0"/>
                </a:moveTo>
                <a:lnTo>
                  <a:pt x="13765930" y="0"/>
                </a:lnTo>
                <a:lnTo>
                  <a:pt x="13765930" y="6882965"/>
                </a:lnTo>
                <a:lnTo>
                  <a:pt x="0" y="6882965"/>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2057267" y="787834"/>
            <a:ext cx="15234047" cy="56252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PERSONALO KLAUSIMYNO RODIKLIŲ ĮVERTINIMŲ VIDURKIAI (4)</a:t>
            </a:r>
          </a:p>
        </p:txBody>
      </p:sp>
      <p:sp>
        <p:nvSpPr>
          <p:cNvPr name="TextBox 14" id="14"/>
          <p:cNvSpPr txBox="true"/>
          <p:nvPr/>
        </p:nvSpPr>
        <p:spPr>
          <a:xfrm rot="0">
            <a:off x="1872613" y="9191625"/>
            <a:ext cx="14765834"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6.1 </a:t>
            </a:r>
            <a:r>
              <a:rPr lang="en-US" sz="2653">
                <a:solidFill>
                  <a:srgbClr val="000000"/>
                </a:solidFill>
                <a:latin typeface="Public Sans"/>
                <a:ea typeface="Public Sans"/>
                <a:cs typeface="Public Sans"/>
                <a:sym typeface="Public Sans"/>
              </a:rPr>
              <a:t>pav. Apibendrinti „Pušaitės” darbuotojų pasitenkinimo mokykla rodikliai (skalė nuo 0 iki 100)</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28338" y="-242669"/>
            <a:ext cx="21544676" cy="10772338"/>
            <a:chOff x="0" y="0"/>
            <a:chExt cx="28726234" cy="14363117"/>
          </a:xfrm>
        </p:grpSpPr>
        <p:sp>
          <p:nvSpPr>
            <p:cNvPr name="Freeform 3" id="3"/>
            <p:cNvSpPr/>
            <p:nvPr/>
          </p:nvSpPr>
          <p:spPr>
            <a:xfrm flipH="false" flipV="false" rot="0">
              <a:off x="0"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4" id="4"/>
            <p:cNvSpPr/>
            <p:nvPr/>
          </p:nvSpPr>
          <p:spPr>
            <a:xfrm flipH="false" flipV="false" rot="0">
              <a:off x="7181559"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5" id="5"/>
            <p:cNvSpPr/>
            <p:nvPr/>
          </p:nvSpPr>
          <p:spPr>
            <a:xfrm flipH="false" flipV="false" rot="0">
              <a:off x="14363117" y="0"/>
              <a:ext cx="7181559" cy="7181559"/>
            </a:xfrm>
            <a:custGeom>
              <a:avLst/>
              <a:gdLst/>
              <a:ahLst/>
              <a:cxnLst/>
              <a:rect r="r" b="b" t="t" l="l"/>
              <a:pathLst>
                <a:path h="7181559" w="7181559">
                  <a:moveTo>
                    <a:pt x="0" y="0"/>
                  </a:moveTo>
                  <a:lnTo>
                    <a:pt x="7181559" y="0"/>
                  </a:lnTo>
                  <a:lnTo>
                    <a:pt x="7181559" y="7181559"/>
                  </a:lnTo>
                  <a:lnTo>
                    <a:pt x="0" y="7181559"/>
                  </a:lnTo>
                  <a:lnTo>
                    <a:pt x="0" y="0"/>
                  </a:lnTo>
                  <a:close/>
                </a:path>
              </a:pathLst>
            </a:custGeom>
            <a:blipFill>
              <a:blip r:embed="rId2">
                <a:alphaModFix amt="21999"/>
              </a:blip>
              <a:stretch>
                <a:fillRect l="0" t="0" r="0" b="0"/>
              </a:stretch>
            </a:blipFill>
          </p:spPr>
        </p:sp>
        <p:sp>
          <p:nvSpPr>
            <p:cNvPr name="Freeform 6" id="6"/>
            <p:cNvSpPr/>
            <p:nvPr/>
          </p:nvSpPr>
          <p:spPr>
            <a:xfrm flipH="false" flipV="false" rot="0">
              <a:off x="21544676" y="0"/>
              <a:ext cx="7181559" cy="7181559"/>
            </a:xfrm>
            <a:custGeom>
              <a:avLst/>
              <a:gdLst/>
              <a:ahLst/>
              <a:cxnLst/>
              <a:rect r="r" b="b" t="t" l="l"/>
              <a:pathLst>
                <a:path h="7181559" w="7181559">
                  <a:moveTo>
                    <a:pt x="0" y="0"/>
                  </a:moveTo>
                  <a:lnTo>
                    <a:pt x="7181558" y="0"/>
                  </a:lnTo>
                  <a:lnTo>
                    <a:pt x="7181558" y="7181559"/>
                  </a:lnTo>
                  <a:lnTo>
                    <a:pt x="0" y="7181559"/>
                  </a:lnTo>
                  <a:lnTo>
                    <a:pt x="0" y="0"/>
                  </a:lnTo>
                  <a:close/>
                </a:path>
              </a:pathLst>
            </a:custGeom>
            <a:blipFill>
              <a:blip r:embed="rId2">
                <a:alphaModFix amt="21999"/>
              </a:blip>
              <a:stretch>
                <a:fillRect l="0" t="0" r="0" b="0"/>
              </a:stretch>
            </a:blipFill>
          </p:spPr>
        </p:sp>
        <p:sp>
          <p:nvSpPr>
            <p:cNvPr name="Freeform 7" id="7"/>
            <p:cNvSpPr/>
            <p:nvPr/>
          </p:nvSpPr>
          <p:spPr>
            <a:xfrm flipH="false" flipV="false" rot="0">
              <a:off x="0"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8" id="8"/>
            <p:cNvSpPr/>
            <p:nvPr/>
          </p:nvSpPr>
          <p:spPr>
            <a:xfrm flipH="false" flipV="false" rot="0">
              <a:off x="7181559"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sp>
          <p:nvSpPr>
            <p:cNvPr name="Freeform 9" id="9"/>
            <p:cNvSpPr/>
            <p:nvPr/>
          </p:nvSpPr>
          <p:spPr>
            <a:xfrm flipH="false" flipV="false" rot="0">
              <a:off x="14363117" y="7181559"/>
              <a:ext cx="7181559" cy="7181559"/>
            </a:xfrm>
            <a:custGeom>
              <a:avLst/>
              <a:gdLst/>
              <a:ahLst/>
              <a:cxnLst/>
              <a:rect r="r" b="b" t="t" l="l"/>
              <a:pathLst>
                <a:path h="7181559" w="7181559">
                  <a:moveTo>
                    <a:pt x="0" y="0"/>
                  </a:moveTo>
                  <a:lnTo>
                    <a:pt x="7181559" y="0"/>
                  </a:lnTo>
                  <a:lnTo>
                    <a:pt x="7181559" y="7181558"/>
                  </a:lnTo>
                  <a:lnTo>
                    <a:pt x="0" y="7181558"/>
                  </a:lnTo>
                  <a:lnTo>
                    <a:pt x="0" y="0"/>
                  </a:lnTo>
                  <a:close/>
                </a:path>
              </a:pathLst>
            </a:custGeom>
            <a:blipFill>
              <a:blip r:embed="rId2">
                <a:alphaModFix amt="21999"/>
              </a:blip>
              <a:stretch>
                <a:fillRect l="0" t="0" r="0" b="0"/>
              </a:stretch>
            </a:blipFill>
          </p:spPr>
        </p:sp>
        <p:sp>
          <p:nvSpPr>
            <p:cNvPr name="Freeform 10" id="10"/>
            <p:cNvSpPr/>
            <p:nvPr/>
          </p:nvSpPr>
          <p:spPr>
            <a:xfrm flipH="false" flipV="false" rot="0">
              <a:off x="21544676" y="7181559"/>
              <a:ext cx="7181559" cy="7181559"/>
            </a:xfrm>
            <a:custGeom>
              <a:avLst/>
              <a:gdLst/>
              <a:ahLst/>
              <a:cxnLst/>
              <a:rect r="r" b="b" t="t" l="l"/>
              <a:pathLst>
                <a:path h="7181559" w="7181559">
                  <a:moveTo>
                    <a:pt x="0" y="0"/>
                  </a:moveTo>
                  <a:lnTo>
                    <a:pt x="7181558" y="0"/>
                  </a:lnTo>
                  <a:lnTo>
                    <a:pt x="7181558" y="7181558"/>
                  </a:lnTo>
                  <a:lnTo>
                    <a:pt x="0" y="7181558"/>
                  </a:lnTo>
                  <a:lnTo>
                    <a:pt x="0" y="0"/>
                  </a:lnTo>
                  <a:close/>
                </a:path>
              </a:pathLst>
            </a:custGeom>
            <a:blipFill>
              <a:blip r:embed="rId2">
                <a:alphaModFix amt="21999"/>
              </a:blip>
              <a:stretch>
                <a:fillRect l="0" t="0" r="0" b="0"/>
              </a:stretch>
            </a:blipFill>
          </p:spPr>
        </p:sp>
      </p:grpSp>
      <p:sp>
        <p:nvSpPr>
          <p:cNvPr name="Freeform 11" id="11"/>
          <p:cNvSpPr/>
          <p:nvPr/>
        </p:nvSpPr>
        <p:spPr>
          <a:xfrm flipH="false" flipV="false" rot="0">
            <a:off x="2483248" y="1940905"/>
            <a:ext cx="13962690" cy="6981345"/>
          </a:xfrm>
          <a:custGeom>
            <a:avLst/>
            <a:gdLst/>
            <a:ahLst/>
            <a:cxnLst/>
            <a:rect r="r" b="b" t="t" l="l"/>
            <a:pathLst>
              <a:path h="6981345" w="13962690">
                <a:moveTo>
                  <a:pt x="0" y="0"/>
                </a:moveTo>
                <a:lnTo>
                  <a:pt x="13962691" y="0"/>
                </a:lnTo>
                <a:lnTo>
                  <a:pt x="13962691" y="6981345"/>
                </a:lnTo>
                <a:lnTo>
                  <a:pt x="0" y="6981345"/>
                </a:lnTo>
                <a:lnTo>
                  <a:pt x="0" y="0"/>
                </a:lnTo>
                <a:close/>
              </a:path>
            </a:pathLst>
          </a:custGeom>
          <a:blipFill>
            <a:blip r:embed="rId3"/>
            <a:stretch>
              <a:fillRect l="0" t="0" r="0" b="0"/>
            </a:stretch>
          </a:blipFill>
        </p:spPr>
      </p:sp>
      <p:sp>
        <p:nvSpPr>
          <p:cNvPr name="TextBox 12" id="12"/>
          <p:cNvSpPr txBox="true"/>
          <p:nvPr/>
        </p:nvSpPr>
        <p:spPr>
          <a:xfrm rot="0">
            <a:off x="2213693" y="294094"/>
            <a:ext cx="14921194" cy="347890"/>
          </a:xfrm>
          <a:prstGeom prst="rect">
            <a:avLst/>
          </a:prstGeom>
        </p:spPr>
        <p:txBody>
          <a:bodyPr anchor="t" rtlCol="false" tIns="0" lIns="0" bIns="0" rIns="0">
            <a:spAutoFit/>
          </a:bodyPr>
          <a:lstStyle/>
          <a:p>
            <a:pPr algn="ctr">
              <a:lnSpc>
                <a:spcPts val="2874"/>
              </a:lnSpc>
            </a:pPr>
            <a:r>
              <a:rPr lang="en-US" sz="2053">
                <a:solidFill>
                  <a:srgbClr val="000000"/>
                </a:solidFill>
                <a:latin typeface="Buenard"/>
                <a:ea typeface="Buenard"/>
                <a:cs typeface="Buenard"/>
                <a:sym typeface="Buenard"/>
              </a:rPr>
              <a:t>PERSONALO PATIRČIŲ BEI SAVIJAUTOS STEBĖSENOSTYRIMO DUOMENŲ ANALIZĖ.</a:t>
            </a:r>
          </a:p>
        </p:txBody>
      </p:sp>
      <p:sp>
        <p:nvSpPr>
          <p:cNvPr name="TextBox 13" id="13"/>
          <p:cNvSpPr txBox="true"/>
          <p:nvPr/>
        </p:nvSpPr>
        <p:spPr>
          <a:xfrm rot="0">
            <a:off x="2743365" y="787834"/>
            <a:ext cx="13861852" cy="1153071"/>
          </a:xfrm>
          <a:prstGeom prst="rect">
            <a:avLst/>
          </a:prstGeom>
        </p:spPr>
        <p:txBody>
          <a:bodyPr anchor="t" rtlCol="false" tIns="0" lIns="0" bIns="0" rIns="0">
            <a:spAutoFit/>
          </a:bodyPr>
          <a:lstStyle/>
          <a:p>
            <a:pPr algn="ctr">
              <a:lnSpc>
                <a:spcPts val="4694"/>
              </a:lnSpc>
              <a:spcBef>
                <a:spcPct val="0"/>
              </a:spcBef>
            </a:pPr>
            <a:r>
              <a:rPr lang="en-US" sz="3353">
                <a:solidFill>
                  <a:srgbClr val="000000"/>
                </a:solidFill>
                <a:latin typeface="Buenard"/>
                <a:ea typeface="Buenard"/>
                <a:cs typeface="Buenard"/>
                <a:sym typeface="Buenard"/>
              </a:rPr>
              <a:t>MOKYKLOS TĖVŲ KLAUSIMYNO RODIKLIŲ ĮVERTINIMŲ VIDURKIAI (4)</a:t>
            </a:r>
          </a:p>
          <a:p>
            <a:pPr algn="ctr">
              <a:lnSpc>
                <a:spcPts val="4694"/>
              </a:lnSpc>
              <a:spcBef>
                <a:spcPct val="0"/>
              </a:spcBef>
            </a:pPr>
          </a:p>
        </p:txBody>
      </p:sp>
      <p:sp>
        <p:nvSpPr>
          <p:cNvPr name="TextBox 14" id="14"/>
          <p:cNvSpPr txBox="true"/>
          <p:nvPr/>
        </p:nvSpPr>
        <p:spPr>
          <a:xfrm rot="0">
            <a:off x="2344919" y="9191625"/>
            <a:ext cx="13821221" cy="466001"/>
          </a:xfrm>
          <a:prstGeom prst="rect">
            <a:avLst/>
          </a:prstGeom>
        </p:spPr>
        <p:txBody>
          <a:bodyPr anchor="t" rtlCol="false" tIns="0" lIns="0" bIns="0" rIns="0">
            <a:spAutoFit/>
          </a:bodyPr>
          <a:lstStyle/>
          <a:p>
            <a:pPr algn="ctr">
              <a:lnSpc>
                <a:spcPts val="3714"/>
              </a:lnSpc>
              <a:spcBef>
                <a:spcPct val="0"/>
              </a:spcBef>
            </a:pPr>
            <a:r>
              <a:rPr lang="en-US" sz="2653">
                <a:solidFill>
                  <a:srgbClr val="000000"/>
                </a:solidFill>
                <a:latin typeface="Public Sans"/>
                <a:ea typeface="Public Sans"/>
                <a:cs typeface="Public Sans"/>
                <a:sym typeface="Public Sans"/>
              </a:rPr>
              <a:t>6.2 </a:t>
            </a:r>
            <a:r>
              <a:rPr lang="en-US" sz="2653">
                <a:solidFill>
                  <a:srgbClr val="000000"/>
                </a:solidFill>
                <a:latin typeface="Public Sans"/>
                <a:ea typeface="Public Sans"/>
                <a:cs typeface="Public Sans"/>
                <a:sym typeface="Public Sans"/>
              </a:rPr>
              <a:t>pav. Apibendrinti „Pušaitės” tėvų pasitenkinimo mokykla rodikliai (skalė nuo 0 iki 100)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DAHMP4wqZVA</dc:identifier>
  <dcterms:modified xsi:type="dcterms:W3CDTF">2011-08-01T06:04:30Z</dcterms:modified>
  <cp:revision>1</cp:revision>
  <dc:title>Vilniaus lopšelio-darželio „Pušaitė” ir Vilniaus miesto ikimokyklinio ugdymo įstaigų PERSONALO patirčių bei savijautos stebėsenos tyrimo duomenų lyginamoji analizė</dc:title>
</cp:coreProperties>
</file>